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6" r:id="rId2"/>
    <p:sldId id="268" r:id="rId3"/>
    <p:sldId id="269" r:id="rId4"/>
    <p:sldId id="273" r:id="rId5"/>
    <p:sldId id="271" r:id="rId6"/>
    <p:sldId id="278" r:id="rId7"/>
    <p:sldId id="282" r:id="rId8"/>
    <p:sldId id="288" r:id="rId9"/>
  </p:sldIdLst>
  <p:sldSz cx="18288000" cy="10287000"/>
  <p:notesSz cx="6858000" cy="9144000"/>
  <p:embeddedFontLst>
    <p:embeddedFont>
      <p:font typeface="Open Sauce" panose="020B0604020202020204" charset="-94"/>
      <p:regular r:id="rId11"/>
    </p:embeddedFont>
    <p:embeddedFont>
      <p:font typeface="Open Sauce Bold" panose="020B0604020202020204" charset="-94"/>
      <p:regular r:id="rId12"/>
    </p:embeddedFont>
    <p:embeddedFont>
      <p:font typeface="Open Sauce Heavy" panose="020B0604020202020204" charset="-94"/>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861"/>
    <a:srgbClr val="3FE1D5"/>
    <a:srgbClr val="1DB9AE"/>
    <a:srgbClr val="1AAAA0"/>
    <a:srgbClr val="199F95"/>
    <a:srgbClr val="168C84"/>
    <a:srgbClr val="15857D"/>
    <a:srgbClr val="1278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931" autoAdjust="0"/>
  </p:normalViewPr>
  <p:slideViewPr>
    <p:cSldViewPr>
      <p:cViewPr varScale="1">
        <p:scale>
          <a:sx n="72" d="100"/>
          <a:sy n="72" d="100"/>
        </p:scale>
        <p:origin x="96" y="8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2290763" y="512763"/>
            <a:ext cx="4562475" cy="25669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34255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Metnin özeti şu şekildedir:</a:t>
            </a:r>
          </a:p>
          <a:p>
            <a:endParaRPr lang="en-US"/>
          </a:p>
          <a:p>
            <a:r>
              <a:rPr lang="en-US"/>
              <a:t>Günümüzün dijitalleşen ve rekabetçi dünyasında iş bulmak giderek zorlaşmakta, özellikle sıradan üniversite mezunları için bu durum daha da belirginleşmektedir. Hatay Mustafa Kemal Üniversitesi (HMKÜ), öğrencilerini bu zorluklara karşı güçlü şekilde hazırlamayı amaçlamaktadır. Üniversitenin Kariyer ve Mesleki Gelişim Birimi, öğrencilerin kariyer yolculuklarında mutlu ve başarılı olmalarını desteklemek için çeşitli çalışmalar yürütmektedir. Bu kapsamda:</a:t>
            </a:r>
          </a:p>
          <a:p>
            <a:endParaRPr lang="en-US"/>
          </a:p>
          <a:p>
            <a:r>
              <a:rPr lang="en-US"/>
              <a:t>- Dijitalleşmenin işgücü üzerindeki etkileri analiz edilmekte,  </a:t>
            </a:r>
          </a:p>
          <a:p>
            <a:r>
              <a:rPr lang="en-US"/>
              <a:t>- Akademik birimlere ders ve staj önerileri sunulmakta,  </a:t>
            </a:r>
          </a:p>
          <a:p>
            <a:r>
              <a:rPr lang="en-US"/>
              <a:t>- Öğrenciler kariyer konusunda bilgilendirilmekte,  </a:t>
            </a:r>
          </a:p>
          <a:p>
            <a:r>
              <a:rPr lang="en-US"/>
              <a:t>- Öğrencilerin yetenek ve tutkuları doğrultusunda gelişmeleri desteklenmekte,  </a:t>
            </a:r>
          </a:p>
          <a:p>
            <a:r>
              <a:rPr lang="en-US"/>
              <a:t>- İş bulabilen veya iş kurabilen mezunlar yetiştirilmeye çalışılmakta,  </a:t>
            </a:r>
          </a:p>
          <a:p>
            <a:r>
              <a:rPr lang="en-US"/>
              <a:t>- Akademik plan dışında etkinlikler koordine edilmekte,  </a:t>
            </a:r>
          </a:p>
          <a:p>
            <a:r>
              <a:rPr lang="en-US"/>
              <a:t>- Kariyer günleri ve firma tanıtımları düzenlenmekte,  </a:t>
            </a:r>
          </a:p>
          <a:p>
            <a:r>
              <a:rPr lang="en-US"/>
              <a:t>- CV, niyet mektubu, mülakat gibi konularda öğrencilere rehberlik edilmektedir.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5047759" y="3749017"/>
            <a:ext cx="3240241" cy="6504134"/>
          </a:xfrm>
          <a:custGeom>
            <a:avLst/>
            <a:gdLst/>
            <a:ahLst/>
            <a:cxnLst/>
            <a:rect l="l" t="t" r="r" b="b"/>
            <a:pathLst>
              <a:path w="3240241" h="6504134">
                <a:moveTo>
                  <a:pt x="0" y="0"/>
                </a:moveTo>
                <a:lnTo>
                  <a:pt x="3240241" y="0"/>
                </a:lnTo>
                <a:lnTo>
                  <a:pt x="3240241" y="6504133"/>
                </a:lnTo>
                <a:lnTo>
                  <a:pt x="0" y="6504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13032403" y="-1448305"/>
            <a:ext cx="5255597" cy="13183610"/>
            <a:chOff x="0" y="0"/>
            <a:chExt cx="1384190" cy="3472227"/>
          </a:xfrm>
        </p:grpSpPr>
        <p:sp>
          <p:nvSpPr>
            <p:cNvPr id="4" name="Freeform 4"/>
            <p:cNvSpPr/>
            <p:nvPr/>
          </p:nvSpPr>
          <p:spPr>
            <a:xfrm>
              <a:off x="0" y="0"/>
              <a:ext cx="1384190" cy="3472226"/>
            </a:xfrm>
            <a:custGeom>
              <a:avLst/>
              <a:gdLst/>
              <a:ahLst/>
              <a:cxnLst/>
              <a:rect l="l" t="t" r="r" b="b"/>
              <a:pathLst>
                <a:path w="1384190" h="3472226">
                  <a:moveTo>
                    <a:pt x="0" y="0"/>
                  </a:moveTo>
                  <a:lnTo>
                    <a:pt x="1384190" y="0"/>
                  </a:lnTo>
                  <a:lnTo>
                    <a:pt x="1384190" y="3472226"/>
                  </a:lnTo>
                  <a:lnTo>
                    <a:pt x="0" y="3472226"/>
                  </a:lnTo>
                  <a:close/>
                </a:path>
              </a:pathLst>
            </a:custGeom>
            <a:solidFill>
              <a:srgbClr val="106861"/>
            </a:solidFill>
          </p:spPr>
          <p:txBody>
            <a:bodyPr/>
            <a:lstStyle/>
            <a:p>
              <a:endParaRPr lang="tr-TR"/>
            </a:p>
          </p:txBody>
        </p:sp>
        <p:sp>
          <p:nvSpPr>
            <p:cNvPr id="5" name="TextBox 5"/>
            <p:cNvSpPr txBox="1"/>
            <p:nvPr/>
          </p:nvSpPr>
          <p:spPr>
            <a:xfrm>
              <a:off x="0" y="-19050"/>
              <a:ext cx="1384190" cy="3491277"/>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8622820" y="843112"/>
            <a:ext cx="8855120" cy="8855120"/>
          </a:xfrm>
          <a:custGeom>
            <a:avLst/>
            <a:gdLst/>
            <a:ahLst/>
            <a:cxnLst/>
            <a:rect l="l" t="t" r="r" b="b"/>
            <a:pathLst>
              <a:path w="8855120" h="8855120">
                <a:moveTo>
                  <a:pt x="0" y="0"/>
                </a:moveTo>
                <a:lnTo>
                  <a:pt x="8855120" y="0"/>
                </a:lnTo>
                <a:lnTo>
                  <a:pt x="8855120" y="8855119"/>
                </a:lnTo>
                <a:lnTo>
                  <a:pt x="0" y="885511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tr-TR"/>
          </a:p>
        </p:txBody>
      </p:sp>
      <p:grpSp>
        <p:nvGrpSpPr>
          <p:cNvPr id="7" name="Group 7"/>
          <p:cNvGrpSpPr/>
          <p:nvPr/>
        </p:nvGrpSpPr>
        <p:grpSpPr>
          <a:xfrm>
            <a:off x="9525635" y="1699564"/>
            <a:ext cx="7142244" cy="7142216"/>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r="-49812"/>
              </a:stretch>
            </a:blipFill>
          </p:spPr>
          <p:txBody>
            <a:bodyPr/>
            <a:lstStyle/>
            <a:p>
              <a:endParaRPr lang="tr-TR"/>
            </a:p>
          </p:txBody>
        </p:sp>
      </p:grpSp>
      <p:sp>
        <p:nvSpPr>
          <p:cNvPr id="9" name="Freeform 9"/>
          <p:cNvSpPr/>
          <p:nvPr/>
        </p:nvSpPr>
        <p:spPr>
          <a:xfrm>
            <a:off x="798007" y="0"/>
            <a:ext cx="3510691" cy="3559636"/>
          </a:xfrm>
          <a:custGeom>
            <a:avLst/>
            <a:gdLst/>
            <a:ahLst/>
            <a:cxnLst/>
            <a:rect l="l" t="t" r="r" b="b"/>
            <a:pathLst>
              <a:path w="3510691" h="3559636">
                <a:moveTo>
                  <a:pt x="0" y="0"/>
                </a:moveTo>
                <a:lnTo>
                  <a:pt x="3510692" y="0"/>
                </a:lnTo>
                <a:lnTo>
                  <a:pt x="3510692" y="3559636"/>
                </a:lnTo>
                <a:lnTo>
                  <a:pt x="0" y="3559636"/>
                </a:lnTo>
                <a:lnTo>
                  <a:pt x="0" y="0"/>
                </a:lnTo>
                <a:close/>
              </a:path>
            </a:pathLst>
          </a:custGeom>
          <a:blipFill>
            <a:blip r:embed="rId7"/>
            <a:stretch>
              <a:fillRect/>
            </a:stretch>
          </a:blipFill>
        </p:spPr>
        <p:txBody>
          <a:bodyPr/>
          <a:lstStyle/>
          <a:p>
            <a:endParaRPr lang="tr-TR"/>
          </a:p>
        </p:txBody>
      </p:sp>
      <p:sp>
        <p:nvSpPr>
          <p:cNvPr id="10" name="TextBox 10"/>
          <p:cNvSpPr txBox="1"/>
          <p:nvPr/>
        </p:nvSpPr>
        <p:spPr>
          <a:xfrm>
            <a:off x="2705753" y="3957337"/>
            <a:ext cx="6307739" cy="1749425"/>
          </a:xfrm>
          <a:prstGeom prst="rect">
            <a:avLst/>
          </a:prstGeom>
        </p:spPr>
        <p:txBody>
          <a:bodyPr lIns="0" tIns="0" rIns="0" bIns="0" rtlCol="0" anchor="t">
            <a:spAutoFit/>
          </a:bodyPr>
          <a:lstStyle/>
          <a:p>
            <a:pPr algn="l">
              <a:lnSpc>
                <a:spcPts val="7000"/>
              </a:lnSpc>
            </a:pPr>
            <a:r>
              <a:rPr lang="en-US" sz="5000" b="1" spc="-100">
                <a:solidFill>
                  <a:srgbClr val="191919"/>
                </a:solidFill>
                <a:latin typeface="Open Sauce Bold"/>
                <a:ea typeface="Open Sauce Bold"/>
                <a:cs typeface="Open Sauce Bold"/>
                <a:sym typeface="Open Sauce Bold"/>
              </a:rPr>
              <a:t>Hatay Mustafa Kemal Üniversitesi</a:t>
            </a:r>
          </a:p>
        </p:txBody>
      </p:sp>
      <p:sp>
        <p:nvSpPr>
          <p:cNvPr id="11" name="TextBox 11"/>
          <p:cNvSpPr txBox="1"/>
          <p:nvPr/>
        </p:nvSpPr>
        <p:spPr>
          <a:xfrm>
            <a:off x="2705753" y="6133038"/>
            <a:ext cx="8293728" cy="679450"/>
          </a:xfrm>
          <a:prstGeom prst="rect">
            <a:avLst/>
          </a:prstGeom>
        </p:spPr>
        <p:txBody>
          <a:bodyPr lIns="0" tIns="0" rIns="0" bIns="0" rtlCol="0" anchor="t">
            <a:spAutoFit/>
          </a:bodyPr>
          <a:lstStyle/>
          <a:p>
            <a:pPr algn="l">
              <a:lnSpc>
                <a:spcPts val="5599"/>
              </a:lnSpc>
            </a:pPr>
            <a:r>
              <a:rPr lang="en-US" sz="3999" b="1" spc="-79">
                <a:solidFill>
                  <a:srgbClr val="191919"/>
                </a:solidFill>
                <a:latin typeface="Open Sauce Bold"/>
                <a:ea typeface="Open Sauce Bold"/>
                <a:cs typeface="Open Sauce Bold"/>
                <a:sym typeface="Open Sauce Bold"/>
              </a:rPr>
              <a:t>Öğrenci Koordinatörlüğü</a:t>
            </a:r>
          </a:p>
        </p:txBody>
      </p:sp>
      <p:sp>
        <p:nvSpPr>
          <p:cNvPr id="12" name="Freeform 12"/>
          <p:cNvSpPr/>
          <p:nvPr/>
        </p:nvSpPr>
        <p:spPr>
          <a:xfrm flipV="1">
            <a:off x="0" y="6875931"/>
            <a:ext cx="3377219" cy="3377219"/>
          </a:xfrm>
          <a:custGeom>
            <a:avLst/>
            <a:gdLst/>
            <a:ahLst/>
            <a:cxnLst/>
            <a:rect l="l" t="t" r="r" b="b"/>
            <a:pathLst>
              <a:path w="3377219" h="3377219">
                <a:moveTo>
                  <a:pt x="0" y="3377219"/>
                </a:moveTo>
                <a:lnTo>
                  <a:pt x="3377219" y="3377219"/>
                </a:lnTo>
                <a:lnTo>
                  <a:pt x="3377219" y="0"/>
                </a:lnTo>
                <a:lnTo>
                  <a:pt x="0" y="0"/>
                </a:lnTo>
                <a:lnTo>
                  <a:pt x="0" y="3377219"/>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tr-T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4101" y="645278"/>
            <a:ext cx="6379798" cy="839304"/>
            <a:chOff x="0" y="0"/>
            <a:chExt cx="1332724" cy="175329"/>
          </a:xfrm>
        </p:grpSpPr>
        <p:sp>
          <p:nvSpPr>
            <p:cNvPr id="3" name="Freeform 3"/>
            <p:cNvSpPr/>
            <p:nvPr/>
          </p:nvSpPr>
          <p:spPr>
            <a:xfrm>
              <a:off x="0" y="0"/>
              <a:ext cx="1332724" cy="175329"/>
            </a:xfrm>
            <a:custGeom>
              <a:avLst/>
              <a:gdLst/>
              <a:ahLst/>
              <a:cxnLst/>
              <a:rect l="l" t="t" r="r" b="b"/>
              <a:pathLst>
                <a:path w="1332724" h="175329">
                  <a:moveTo>
                    <a:pt x="61889" y="0"/>
                  </a:moveTo>
                  <a:lnTo>
                    <a:pt x="1270835" y="0"/>
                  </a:lnTo>
                  <a:cubicBezTo>
                    <a:pt x="1305015" y="0"/>
                    <a:pt x="1332724" y="27709"/>
                    <a:pt x="1332724" y="61889"/>
                  </a:cubicBezTo>
                  <a:lnTo>
                    <a:pt x="1332724" y="113440"/>
                  </a:lnTo>
                  <a:cubicBezTo>
                    <a:pt x="1332724" y="147620"/>
                    <a:pt x="1305015" y="175329"/>
                    <a:pt x="1270835" y="175329"/>
                  </a:cubicBezTo>
                  <a:lnTo>
                    <a:pt x="61889" y="175329"/>
                  </a:lnTo>
                  <a:cubicBezTo>
                    <a:pt x="27709" y="175329"/>
                    <a:pt x="0" y="147620"/>
                    <a:pt x="0" y="113440"/>
                  </a:cubicBezTo>
                  <a:lnTo>
                    <a:pt x="0" y="61889"/>
                  </a:lnTo>
                  <a:cubicBezTo>
                    <a:pt x="0" y="27709"/>
                    <a:pt x="27709" y="0"/>
                    <a:pt x="61889" y="0"/>
                  </a:cubicBezTo>
                  <a:close/>
                </a:path>
              </a:pathLst>
            </a:custGeom>
            <a:solidFill>
              <a:srgbClr val="106861"/>
            </a:solidFill>
          </p:spPr>
          <p:txBody>
            <a:bodyPr/>
            <a:lstStyle/>
            <a:p>
              <a:endParaRPr lang="tr-TR"/>
            </a:p>
          </p:txBody>
        </p:sp>
        <p:sp>
          <p:nvSpPr>
            <p:cNvPr id="4" name="TextBox 4"/>
            <p:cNvSpPr txBox="1"/>
            <p:nvPr/>
          </p:nvSpPr>
          <p:spPr>
            <a:xfrm>
              <a:off x="0" y="-47625"/>
              <a:ext cx="1332724" cy="222954"/>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5954101" y="1695448"/>
            <a:ext cx="6379798" cy="2519245"/>
            <a:chOff x="0" y="0"/>
            <a:chExt cx="1332724" cy="526264"/>
          </a:xfrm>
        </p:grpSpPr>
        <p:sp>
          <p:nvSpPr>
            <p:cNvPr id="6" name="Freeform 6"/>
            <p:cNvSpPr/>
            <p:nvPr/>
          </p:nvSpPr>
          <p:spPr>
            <a:xfrm>
              <a:off x="0" y="0"/>
              <a:ext cx="1332724" cy="526264"/>
            </a:xfrm>
            <a:custGeom>
              <a:avLst/>
              <a:gdLst/>
              <a:ahLst/>
              <a:cxnLst/>
              <a:rect l="l" t="t" r="r" b="b"/>
              <a:pathLst>
                <a:path w="1332724" h="526264">
                  <a:moveTo>
                    <a:pt x="23057" y="0"/>
                  </a:moveTo>
                  <a:lnTo>
                    <a:pt x="1309667" y="0"/>
                  </a:lnTo>
                  <a:cubicBezTo>
                    <a:pt x="1315782" y="0"/>
                    <a:pt x="1321647" y="2429"/>
                    <a:pt x="1325971" y="6753"/>
                  </a:cubicBezTo>
                  <a:cubicBezTo>
                    <a:pt x="1330294" y="11077"/>
                    <a:pt x="1332724" y="16942"/>
                    <a:pt x="1332724" y="23057"/>
                  </a:cubicBezTo>
                  <a:lnTo>
                    <a:pt x="1332724" y="503207"/>
                  </a:lnTo>
                  <a:cubicBezTo>
                    <a:pt x="1332724" y="509322"/>
                    <a:pt x="1330294" y="515187"/>
                    <a:pt x="1325971" y="519511"/>
                  </a:cubicBezTo>
                  <a:cubicBezTo>
                    <a:pt x="1321647" y="523835"/>
                    <a:pt x="1315782" y="526264"/>
                    <a:pt x="1309667" y="526264"/>
                  </a:cubicBezTo>
                  <a:lnTo>
                    <a:pt x="23057" y="526264"/>
                  </a:lnTo>
                  <a:cubicBezTo>
                    <a:pt x="16942" y="526264"/>
                    <a:pt x="11077" y="523835"/>
                    <a:pt x="6753" y="519511"/>
                  </a:cubicBezTo>
                  <a:cubicBezTo>
                    <a:pt x="2429" y="515187"/>
                    <a:pt x="0" y="509322"/>
                    <a:pt x="0" y="503207"/>
                  </a:cubicBezTo>
                  <a:lnTo>
                    <a:pt x="0" y="23057"/>
                  </a:lnTo>
                  <a:cubicBezTo>
                    <a:pt x="0" y="16942"/>
                    <a:pt x="2429" y="11077"/>
                    <a:pt x="6753" y="6753"/>
                  </a:cubicBezTo>
                  <a:cubicBezTo>
                    <a:pt x="11077" y="2429"/>
                    <a:pt x="16942" y="0"/>
                    <a:pt x="23057" y="0"/>
                  </a:cubicBezTo>
                  <a:close/>
                </a:path>
              </a:pathLst>
            </a:custGeom>
            <a:solidFill>
              <a:srgbClr val="106861"/>
            </a:solidFill>
          </p:spPr>
          <p:txBody>
            <a:bodyPr/>
            <a:lstStyle/>
            <a:p>
              <a:endParaRPr lang="tr-TR"/>
            </a:p>
          </p:txBody>
        </p:sp>
        <p:sp>
          <p:nvSpPr>
            <p:cNvPr id="7" name="TextBox 7"/>
            <p:cNvSpPr txBox="1"/>
            <p:nvPr/>
          </p:nvSpPr>
          <p:spPr>
            <a:xfrm>
              <a:off x="0" y="-47625"/>
              <a:ext cx="1332724" cy="573889"/>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7517502" y="610905"/>
            <a:ext cx="3252996" cy="803275"/>
          </a:xfrm>
          <a:prstGeom prst="rect">
            <a:avLst/>
          </a:prstGeom>
        </p:spPr>
        <p:txBody>
          <a:bodyPr lIns="0" tIns="0" rIns="0" bIns="0" rtlCol="0" anchor="t">
            <a:spAutoFit/>
          </a:bodyPr>
          <a:lstStyle/>
          <a:p>
            <a:pPr algn="ctr">
              <a:lnSpc>
                <a:spcPts val="6649"/>
              </a:lnSpc>
            </a:pPr>
            <a:r>
              <a:rPr lang="en-US" sz="4749" b="1">
                <a:solidFill>
                  <a:srgbClr val="FFFFFF"/>
                </a:solidFill>
                <a:latin typeface="Open Sauce Heavy"/>
                <a:ea typeface="Open Sauce Heavy"/>
                <a:cs typeface="Open Sauce Heavy"/>
                <a:sym typeface="Open Sauce Heavy"/>
              </a:rPr>
              <a:t>Amaç</a:t>
            </a:r>
          </a:p>
        </p:txBody>
      </p:sp>
      <p:sp>
        <p:nvSpPr>
          <p:cNvPr id="9" name="TextBox 9"/>
          <p:cNvSpPr txBox="1"/>
          <p:nvPr/>
        </p:nvSpPr>
        <p:spPr>
          <a:xfrm>
            <a:off x="6192354" y="2035845"/>
            <a:ext cx="6141545" cy="1800352"/>
          </a:xfrm>
          <a:prstGeom prst="rect">
            <a:avLst/>
          </a:prstGeom>
        </p:spPr>
        <p:txBody>
          <a:bodyPr lIns="0" tIns="0" rIns="0" bIns="0" rtlCol="0" anchor="t">
            <a:spAutoFit/>
          </a:bodyPr>
          <a:lstStyle/>
          <a:p>
            <a:pPr algn="l">
              <a:lnSpc>
                <a:spcPts val="3667"/>
              </a:lnSpc>
            </a:pPr>
            <a:r>
              <a:rPr lang="en-US" sz="2619" b="1">
                <a:solidFill>
                  <a:srgbClr val="E1EDFC"/>
                </a:solidFill>
                <a:latin typeface="Open Sauce Bold"/>
                <a:ea typeface="Open Sauce Bold"/>
                <a:cs typeface="Open Sauce Bold"/>
                <a:sym typeface="Open Sauce Bold"/>
              </a:rPr>
              <a:t>Öğrencilerin bireysel, sosyal, kültürel ve akademik ihtiyaçlarında ilgili birimlerle etkili iletişim kurmalarını sağlamak.</a:t>
            </a:r>
          </a:p>
        </p:txBody>
      </p:sp>
      <p:sp>
        <p:nvSpPr>
          <p:cNvPr id="10" name="Freeform 10"/>
          <p:cNvSpPr/>
          <p:nvPr/>
        </p:nvSpPr>
        <p:spPr>
          <a:xfrm>
            <a:off x="2483685" y="3645259"/>
            <a:ext cx="1583878" cy="1108714"/>
          </a:xfrm>
          <a:custGeom>
            <a:avLst/>
            <a:gdLst/>
            <a:ahLst/>
            <a:cxnLst/>
            <a:rect l="l" t="t" r="r" b="b"/>
            <a:pathLst>
              <a:path w="1583878" h="1108714">
                <a:moveTo>
                  <a:pt x="0" y="0"/>
                </a:moveTo>
                <a:lnTo>
                  <a:pt x="1583878" y="0"/>
                </a:lnTo>
                <a:lnTo>
                  <a:pt x="1583878" y="1108714"/>
                </a:lnTo>
                <a:lnTo>
                  <a:pt x="0" y="110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Freeform 11"/>
          <p:cNvSpPr/>
          <p:nvPr/>
        </p:nvSpPr>
        <p:spPr>
          <a:xfrm>
            <a:off x="14306162" y="3660336"/>
            <a:ext cx="1583878" cy="1108714"/>
          </a:xfrm>
          <a:custGeom>
            <a:avLst/>
            <a:gdLst/>
            <a:ahLst/>
            <a:cxnLst/>
            <a:rect l="l" t="t" r="r" b="b"/>
            <a:pathLst>
              <a:path w="1583878" h="1108714">
                <a:moveTo>
                  <a:pt x="0" y="0"/>
                </a:moveTo>
                <a:lnTo>
                  <a:pt x="1583878" y="0"/>
                </a:lnTo>
                <a:lnTo>
                  <a:pt x="1583878" y="1108715"/>
                </a:lnTo>
                <a:lnTo>
                  <a:pt x="0" y="11087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2" name="Group 12"/>
          <p:cNvGrpSpPr/>
          <p:nvPr/>
        </p:nvGrpSpPr>
        <p:grpSpPr>
          <a:xfrm>
            <a:off x="97202" y="5277848"/>
            <a:ext cx="6379798" cy="839304"/>
            <a:chOff x="0" y="0"/>
            <a:chExt cx="1332724" cy="175329"/>
          </a:xfrm>
        </p:grpSpPr>
        <p:sp>
          <p:nvSpPr>
            <p:cNvPr id="13" name="Freeform 13"/>
            <p:cNvSpPr/>
            <p:nvPr/>
          </p:nvSpPr>
          <p:spPr>
            <a:xfrm>
              <a:off x="0" y="0"/>
              <a:ext cx="1332724" cy="175329"/>
            </a:xfrm>
            <a:custGeom>
              <a:avLst/>
              <a:gdLst/>
              <a:ahLst/>
              <a:cxnLst/>
              <a:rect l="l" t="t" r="r" b="b"/>
              <a:pathLst>
                <a:path w="1332724" h="175329">
                  <a:moveTo>
                    <a:pt x="61889" y="0"/>
                  </a:moveTo>
                  <a:lnTo>
                    <a:pt x="1270835" y="0"/>
                  </a:lnTo>
                  <a:cubicBezTo>
                    <a:pt x="1305015" y="0"/>
                    <a:pt x="1332724" y="27709"/>
                    <a:pt x="1332724" y="61889"/>
                  </a:cubicBezTo>
                  <a:lnTo>
                    <a:pt x="1332724" y="113440"/>
                  </a:lnTo>
                  <a:cubicBezTo>
                    <a:pt x="1332724" y="147620"/>
                    <a:pt x="1305015" y="175329"/>
                    <a:pt x="1270835" y="175329"/>
                  </a:cubicBezTo>
                  <a:lnTo>
                    <a:pt x="61889" y="175329"/>
                  </a:lnTo>
                  <a:cubicBezTo>
                    <a:pt x="27709" y="175329"/>
                    <a:pt x="0" y="147620"/>
                    <a:pt x="0" y="113440"/>
                  </a:cubicBezTo>
                  <a:lnTo>
                    <a:pt x="0" y="61889"/>
                  </a:lnTo>
                  <a:cubicBezTo>
                    <a:pt x="0" y="27709"/>
                    <a:pt x="27709" y="0"/>
                    <a:pt x="61889" y="0"/>
                  </a:cubicBezTo>
                  <a:close/>
                </a:path>
              </a:pathLst>
            </a:custGeom>
            <a:solidFill>
              <a:srgbClr val="106861"/>
            </a:solidFill>
          </p:spPr>
          <p:txBody>
            <a:bodyPr/>
            <a:lstStyle/>
            <a:p>
              <a:endParaRPr lang="tr-TR"/>
            </a:p>
          </p:txBody>
        </p:sp>
        <p:sp>
          <p:nvSpPr>
            <p:cNvPr id="14" name="TextBox 14"/>
            <p:cNvSpPr txBox="1"/>
            <p:nvPr/>
          </p:nvSpPr>
          <p:spPr>
            <a:xfrm>
              <a:off x="0" y="-47625"/>
              <a:ext cx="1332724" cy="222954"/>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97202" y="6328019"/>
            <a:ext cx="6379798" cy="2519245"/>
            <a:chOff x="0" y="0"/>
            <a:chExt cx="1332724" cy="526264"/>
          </a:xfrm>
        </p:grpSpPr>
        <p:sp>
          <p:nvSpPr>
            <p:cNvPr id="16" name="Freeform 16"/>
            <p:cNvSpPr/>
            <p:nvPr/>
          </p:nvSpPr>
          <p:spPr>
            <a:xfrm>
              <a:off x="0" y="0"/>
              <a:ext cx="1332724" cy="526264"/>
            </a:xfrm>
            <a:custGeom>
              <a:avLst/>
              <a:gdLst/>
              <a:ahLst/>
              <a:cxnLst/>
              <a:rect l="l" t="t" r="r" b="b"/>
              <a:pathLst>
                <a:path w="1332724" h="526264">
                  <a:moveTo>
                    <a:pt x="23057" y="0"/>
                  </a:moveTo>
                  <a:lnTo>
                    <a:pt x="1309667" y="0"/>
                  </a:lnTo>
                  <a:cubicBezTo>
                    <a:pt x="1315782" y="0"/>
                    <a:pt x="1321647" y="2429"/>
                    <a:pt x="1325971" y="6753"/>
                  </a:cubicBezTo>
                  <a:cubicBezTo>
                    <a:pt x="1330294" y="11077"/>
                    <a:pt x="1332724" y="16942"/>
                    <a:pt x="1332724" y="23057"/>
                  </a:cubicBezTo>
                  <a:lnTo>
                    <a:pt x="1332724" y="503207"/>
                  </a:lnTo>
                  <a:cubicBezTo>
                    <a:pt x="1332724" y="509322"/>
                    <a:pt x="1330294" y="515187"/>
                    <a:pt x="1325971" y="519511"/>
                  </a:cubicBezTo>
                  <a:cubicBezTo>
                    <a:pt x="1321647" y="523835"/>
                    <a:pt x="1315782" y="526264"/>
                    <a:pt x="1309667" y="526264"/>
                  </a:cubicBezTo>
                  <a:lnTo>
                    <a:pt x="23057" y="526264"/>
                  </a:lnTo>
                  <a:cubicBezTo>
                    <a:pt x="16942" y="526264"/>
                    <a:pt x="11077" y="523835"/>
                    <a:pt x="6753" y="519511"/>
                  </a:cubicBezTo>
                  <a:cubicBezTo>
                    <a:pt x="2429" y="515187"/>
                    <a:pt x="0" y="509322"/>
                    <a:pt x="0" y="503207"/>
                  </a:cubicBezTo>
                  <a:lnTo>
                    <a:pt x="0" y="23057"/>
                  </a:lnTo>
                  <a:cubicBezTo>
                    <a:pt x="0" y="16942"/>
                    <a:pt x="2429" y="11077"/>
                    <a:pt x="6753" y="6753"/>
                  </a:cubicBezTo>
                  <a:cubicBezTo>
                    <a:pt x="11077" y="2429"/>
                    <a:pt x="16942" y="0"/>
                    <a:pt x="23057" y="0"/>
                  </a:cubicBezTo>
                  <a:close/>
                </a:path>
              </a:pathLst>
            </a:custGeom>
            <a:solidFill>
              <a:srgbClr val="106861"/>
            </a:solidFill>
          </p:spPr>
          <p:txBody>
            <a:bodyPr/>
            <a:lstStyle/>
            <a:p>
              <a:endParaRPr lang="tr-TR"/>
            </a:p>
          </p:txBody>
        </p:sp>
        <p:sp>
          <p:nvSpPr>
            <p:cNvPr id="17" name="TextBox 17"/>
            <p:cNvSpPr txBox="1"/>
            <p:nvPr/>
          </p:nvSpPr>
          <p:spPr>
            <a:xfrm>
              <a:off x="0" y="-47625"/>
              <a:ext cx="1332724" cy="573889"/>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1219200" y="5243475"/>
            <a:ext cx="4227799" cy="774827"/>
          </a:xfrm>
          <a:prstGeom prst="rect">
            <a:avLst/>
          </a:prstGeom>
        </p:spPr>
        <p:txBody>
          <a:bodyPr wrap="square" lIns="0" tIns="0" rIns="0" bIns="0" rtlCol="0" anchor="t">
            <a:spAutoFit/>
          </a:bodyPr>
          <a:lstStyle/>
          <a:p>
            <a:pPr algn="ctr">
              <a:lnSpc>
                <a:spcPts val="6649"/>
              </a:lnSpc>
            </a:pPr>
            <a:r>
              <a:rPr lang="en-US" sz="4749" b="1" dirty="0" err="1">
                <a:solidFill>
                  <a:srgbClr val="FFFFFF"/>
                </a:solidFill>
                <a:latin typeface="Open Sauce Heavy"/>
                <a:ea typeface="Open Sauce Heavy"/>
                <a:cs typeface="Open Sauce Heavy"/>
                <a:sym typeface="Open Sauce Heavy"/>
              </a:rPr>
              <a:t>Misyon</a:t>
            </a:r>
            <a:r>
              <a:rPr lang="tr-TR" sz="4749" b="1" dirty="0" err="1">
                <a:solidFill>
                  <a:srgbClr val="FFFFFF"/>
                </a:solidFill>
                <a:latin typeface="Open Sauce Heavy"/>
                <a:ea typeface="Open Sauce Heavy"/>
                <a:cs typeface="Open Sauce Heavy"/>
                <a:sym typeface="Open Sauce Heavy"/>
              </a:rPr>
              <a:t>umuz</a:t>
            </a:r>
            <a:endParaRPr lang="en-US" sz="4749" b="1" dirty="0">
              <a:solidFill>
                <a:srgbClr val="FFFFFF"/>
              </a:solidFill>
              <a:latin typeface="Open Sauce Heavy"/>
              <a:ea typeface="Open Sauce Heavy"/>
              <a:cs typeface="Open Sauce Heavy"/>
              <a:sym typeface="Open Sauce Heavy"/>
            </a:endParaRPr>
          </a:p>
        </p:txBody>
      </p:sp>
      <p:sp>
        <p:nvSpPr>
          <p:cNvPr id="19" name="TextBox 19"/>
          <p:cNvSpPr txBox="1"/>
          <p:nvPr/>
        </p:nvSpPr>
        <p:spPr>
          <a:xfrm>
            <a:off x="240259" y="6458480"/>
            <a:ext cx="6379798" cy="2257552"/>
          </a:xfrm>
          <a:prstGeom prst="rect">
            <a:avLst/>
          </a:prstGeom>
        </p:spPr>
        <p:txBody>
          <a:bodyPr lIns="0" tIns="0" rIns="0" bIns="0" rtlCol="0" anchor="t">
            <a:spAutoFit/>
          </a:bodyPr>
          <a:lstStyle/>
          <a:p>
            <a:pPr algn="l">
              <a:lnSpc>
                <a:spcPts val="3667"/>
              </a:lnSpc>
            </a:pPr>
            <a:r>
              <a:rPr lang="en-US" sz="2619" b="1" dirty="0" err="1">
                <a:solidFill>
                  <a:srgbClr val="E1EDFC"/>
                </a:solidFill>
                <a:latin typeface="Open Sauce Bold"/>
                <a:ea typeface="Open Sauce Bold"/>
                <a:cs typeface="Open Sauce Bold"/>
                <a:sym typeface="Open Sauce Bold"/>
              </a:rPr>
              <a:t>Öğrencilerin</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sadece</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akademik</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değil</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aynı</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zamanda</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bireysel</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ve</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sosyal</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gelişimlerini</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destekleyerek</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karşılaştıkları</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sorunlara</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hızlı</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ve</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etkili</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çözümler</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üretmek</a:t>
            </a:r>
            <a:r>
              <a:rPr lang="en-US" sz="2619" b="1" dirty="0">
                <a:solidFill>
                  <a:srgbClr val="E1EDFC"/>
                </a:solidFill>
                <a:latin typeface="Open Sauce Bold"/>
                <a:ea typeface="Open Sauce Bold"/>
                <a:cs typeface="Open Sauce Bold"/>
                <a:sym typeface="Open Sauce Bold"/>
              </a:rPr>
              <a:t>.</a:t>
            </a:r>
          </a:p>
        </p:txBody>
      </p:sp>
      <p:grpSp>
        <p:nvGrpSpPr>
          <p:cNvPr id="20" name="Group 20"/>
          <p:cNvGrpSpPr/>
          <p:nvPr/>
        </p:nvGrpSpPr>
        <p:grpSpPr>
          <a:xfrm>
            <a:off x="11811000" y="5277848"/>
            <a:ext cx="6379798" cy="839304"/>
            <a:chOff x="0" y="0"/>
            <a:chExt cx="1332724" cy="175329"/>
          </a:xfrm>
        </p:grpSpPr>
        <p:sp>
          <p:nvSpPr>
            <p:cNvPr id="21" name="Freeform 21"/>
            <p:cNvSpPr/>
            <p:nvPr/>
          </p:nvSpPr>
          <p:spPr>
            <a:xfrm>
              <a:off x="0" y="0"/>
              <a:ext cx="1332724" cy="175329"/>
            </a:xfrm>
            <a:custGeom>
              <a:avLst/>
              <a:gdLst/>
              <a:ahLst/>
              <a:cxnLst/>
              <a:rect l="l" t="t" r="r" b="b"/>
              <a:pathLst>
                <a:path w="1332724" h="175329">
                  <a:moveTo>
                    <a:pt x="61889" y="0"/>
                  </a:moveTo>
                  <a:lnTo>
                    <a:pt x="1270835" y="0"/>
                  </a:lnTo>
                  <a:cubicBezTo>
                    <a:pt x="1305015" y="0"/>
                    <a:pt x="1332724" y="27709"/>
                    <a:pt x="1332724" y="61889"/>
                  </a:cubicBezTo>
                  <a:lnTo>
                    <a:pt x="1332724" y="113440"/>
                  </a:lnTo>
                  <a:cubicBezTo>
                    <a:pt x="1332724" y="147620"/>
                    <a:pt x="1305015" y="175329"/>
                    <a:pt x="1270835" y="175329"/>
                  </a:cubicBezTo>
                  <a:lnTo>
                    <a:pt x="61889" y="175329"/>
                  </a:lnTo>
                  <a:cubicBezTo>
                    <a:pt x="27709" y="175329"/>
                    <a:pt x="0" y="147620"/>
                    <a:pt x="0" y="113440"/>
                  </a:cubicBezTo>
                  <a:lnTo>
                    <a:pt x="0" y="61889"/>
                  </a:lnTo>
                  <a:cubicBezTo>
                    <a:pt x="0" y="27709"/>
                    <a:pt x="27709" y="0"/>
                    <a:pt x="61889" y="0"/>
                  </a:cubicBezTo>
                  <a:close/>
                </a:path>
              </a:pathLst>
            </a:custGeom>
            <a:solidFill>
              <a:srgbClr val="106861"/>
            </a:solidFill>
          </p:spPr>
          <p:txBody>
            <a:bodyPr/>
            <a:lstStyle/>
            <a:p>
              <a:endParaRPr lang="tr-TR"/>
            </a:p>
          </p:txBody>
        </p:sp>
        <p:sp>
          <p:nvSpPr>
            <p:cNvPr id="22" name="TextBox 22"/>
            <p:cNvSpPr txBox="1"/>
            <p:nvPr/>
          </p:nvSpPr>
          <p:spPr>
            <a:xfrm>
              <a:off x="0" y="-47625"/>
              <a:ext cx="1332724" cy="222954"/>
            </a:xfrm>
            <a:prstGeom prst="rect">
              <a:avLst/>
            </a:prstGeom>
          </p:spPr>
          <p:txBody>
            <a:bodyPr lIns="50800" tIns="50800" rIns="50800" bIns="50800" rtlCol="0" anchor="ctr"/>
            <a:lstStyle/>
            <a:p>
              <a:pPr algn="ctr">
                <a:lnSpc>
                  <a:spcPts val="2800"/>
                </a:lnSpc>
              </a:pPr>
              <a:endParaRPr/>
            </a:p>
          </p:txBody>
        </p:sp>
      </p:grpSp>
      <p:grpSp>
        <p:nvGrpSpPr>
          <p:cNvPr id="23" name="Group 23"/>
          <p:cNvGrpSpPr/>
          <p:nvPr/>
        </p:nvGrpSpPr>
        <p:grpSpPr>
          <a:xfrm>
            <a:off x="11908202" y="6328019"/>
            <a:ext cx="6379798" cy="2519245"/>
            <a:chOff x="0" y="0"/>
            <a:chExt cx="1332724" cy="526264"/>
          </a:xfrm>
        </p:grpSpPr>
        <p:sp>
          <p:nvSpPr>
            <p:cNvPr id="24" name="Freeform 24"/>
            <p:cNvSpPr/>
            <p:nvPr/>
          </p:nvSpPr>
          <p:spPr>
            <a:xfrm>
              <a:off x="0" y="0"/>
              <a:ext cx="1332724" cy="526264"/>
            </a:xfrm>
            <a:custGeom>
              <a:avLst/>
              <a:gdLst/>
              <a:ahLst/>
              <a:cxnLst/>
              <a:rect l="l" t="t" r="r" b="b"/>
              <a:pathLst>
                <a:path w="1332724" h="526264">
                  <a:moveTo>
                    <a:pt x="23057" y="0"/>
                  </a:moveTo>
                  <a:lnTo>
                    <a:pt x="1309667" y="0"/>
                  </a:lnTo>
                  <a:cubicBezTo>
                    <a:pt x="1315782" y="0"/>
                    <a:pt x="1321647" y="2429"/>
                    <a:pt x="1325971" y="6753"/>
                  </a:cubicBezTo>
                  <a:cubicBezTo>
                    <a:pt x="1330294" y="11077"/>
                    <a:pt x="1332724" y="16942"/>
                    <a:pt x="1332724" y="23057"/>
                  </a:cubicBezTo>
                  <a:lnTo>
                    <a:pt x="1332724" y="503207"/>
                  </a:lnTo>
                  <a:cubicBezTo>
                    <a:pt x="1332724" y="509322"/>
                    <a:pt x="1330294" y="515187"/>
                    <a:pt x="1325971" y="519511"/>
                  </a:cubicBezTo>
                  <a:cubicBezTo>
                    <a:pt x="1321647" y="523835"/>
                    <a:pt x="1315782" y="526264"/>
                    <a:pt x="1309667" y="526264"/>
                  </a:cubicBezTo>
                  <a:lnTo>
                    <a:pt x="23057" y="526264"/>
                  </a:lnTo>
                  <a:cubicBezTo>
                    <a:pt x="16942" y="526264"/>
                    <a:pt x="11077" y="523835"/>
                    <a:pt x="6753" y="519511"/>
                  </a:cubicBezTo>
                  <a:cubicBezTo>
                    <a:pt x="2429" y="515187"/>
                    <a:pt x="0" y="509322"/>
                    <a:pt x="0" y="503207"/>
                  </a:cubicBezTo>
                  <a:lnTo>
                    <a:pt x="0" y="23057"/>
                  </a:lnTo>
                  <a:cubicBezTo>
                    <a:pt x="0" y="16942"/>
                    <a:pt x="2429" y="11077"/>
                    <a:pt x="6753" y="6753"/>
                  </a:cubicBezTo>
                  <a:cubicBezTo>
                    <a:pt x="11077" y="2429"/>
                    <a:pt x="16942" y="0"/>
                    <a:pt x="23057" y="0"/>
                  </a:cubicBezTo>
                  <a:close/>
                </a:path>
              </a:pathLst>
            </a:custGeom>
            <a:solidFill>
              <a:srgbClr val="106861"/>
            </a:solidFill>
          </p:spPr>
          <p:txBody>
            <a:bodyPr/>
            <a:lstStyle/>
            <a:p>
              <a:endParaRPr lang="tr-TR"/>
            </a:p>
          </p:txBody>
        </p:sp>
        <p:sp>
          <p:nvSpPr>
            <p:cNvPr id="25" name="TextBox 25"/>
            <p:cNvSpPr txBox="1"/>
            <p:nvPr/>
          </p:nvSpPr>
          <p:spPr>
            <a:xfrm>
              <a:off x="0" y="-47625"/>
              <a:ext cx="1332724" cy="573889"/>
            </a:xfrm>
            <a:prstGeom prst="rect">
              <a:avLst/>
            </a:prstGeom>
          </p:spPr>
          <p:txBody>
            <a:bodyPr lIns="50800" tIns="50800" rIns="50800" bIns="50800" rtlCol="0" anchor="ctr"/>
            <a:lstStyle/>
            <a:p>
              <a:pPr algn="ctr">
                <a:lnSpc>
                  <a:spcPts val="2800"/>
                </a:lnSpc>
              </a:pPr>
              <a:endParaRPr/>
            </a:p>
          </p:txBody>
        </p:sp>
      </p:grpSp>
      <p:sp>
        <p:nvSpPr>
          <p:cNvPr id="26" name="TextBox 26"/>
          <p:cNvSpPr txBox="1"/>
          <p:nvPr/>
        </p:nvSpPr>
        <p:spPr>
          <a:xfrm>
            <a:off x="12993401" y="5243475"/>
            <a:ext cx="3999199" cy="774827"/>
          </a:xfrm>
          <a:prstGeom prst="rect">
            <a:avLst/>
          </a:prstGeom>
        </p:spPr>
        <p:txBody>
          <a:bodyPr wrap="square" lIns="0" tIns="0" rIns="0" bIns="0" rtlCol="0" anchor="t">
            <a:spAutoFit/>
          </a:bodyPr>
          <a:lstStyle/>
          <a:p>
            <a:pPr algn="ctr">
              <a:lnSpc>
                <a:spcPts val="6649"/>
              </a:lnSpc>
            </a:pPr>
            <a:r>
              <a:rPr lang="en-US" sz="4749" b="1" dirty="0" err="1">
                <a:solidFill>
                  <a:srgbClr val="FFFFFF"/>
                </a:solidFill>
                <a:latin typeface="Open Sauce Heavy"/>
                <a:ea typeface="Open Sauce Heavy"/>
                <a:cs typeface="Open Sauce Heavy"/>
                <a:sym typeface="Open Sauce Heavy"/>
              </a:rPr>
              <a:t>Vizyon</a:t>
            </a:r>
            <a:r>
              <a:rPr lang="tr-TR" sz="4749" b="1" dirty="0" err="1">
                <a:solidFill>
                  <a:srgbClr val="FFFFFF"/>
                </a:solidFill>
                <a:latin typeface="Open Sauce Heavy"/>
                <a:ea typeface="Open Sauce Heavy"/>
                <a:cs typeface="Open Sauce Heavy"/>
                <a:sym typeface="Open Sauce Heavy"/>
              </a:rPr>
              <a:t>umuz</a:t>
            </a:r>
            <a:endParaRPr lang="en-US" sz="4749" b="1" dirty="0">
              <a:solidFill>
                <a:srgbClr val="FFFFFF"/>
              </a:solidFill>
              <a:latin typeface="Open Sauce Heavy"/>
              <a:ea typeface="Open Sauce Heavy"/>
              <a:cs typeface="Open Sauce Heavy"/>
              <a:sym typeface="Open Sauce Heavy"/>
            </a:endParaRPr>
          </a:p>
        </p:txBody>
      </p:sp>
      <p:sp>
        <p:nvSpPr>
          <p:cNvPr id="27" name="TextBox 27"/>
          <p:cNvSpPr txBox="1"/>
          <p:nvPr/>
        </p:nvSpPr>
        <p:spPr>
          <a:xfrm>
            <a:off x="12013159" y="6458480"/>
            <a:ext cx="6169884" cy="2257552"/>
          </a:xfrm>
          <a:prstGeom prst="rect">
            <a:avLst/>
          </a:prstGeom>
        </p:spPr>
        <p:txBody>
          <a:bodyPr lIns="0" tIns="0" rIns="0" bIns="0" rtlCol="0" anchor="t">
            <a:spAutoFit/>
          </a:bodyPr>
          <a:lstStyle/>
          <a:p>
            <a:pPr algn="l">
              <a:lnSpc>
                <a:spcPts val="3667"/>
              </a:lnSpc>
            </a:pPr>
            <a:r>
              <a:rPr lang="en-US" sz="2619" b="1" dirty="0" err="1">
                <a:solidFill>
                  <a:srgbClr val="E1EDFC"/>
                </a:solidFill>
                <a:latin typeface="Open Sauce Bold"/>
                <a:ea typeface="Open Sauce Bold"/>
                <a:cs typeface="Open Sauce Bold"/>
                <a:sym typeface="Open Sauce Bold"/>
              </a:rPr>
              <a:t>Öğrencilerin</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toplumsal</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duyarlılık</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kazanmasını</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sosyal</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sorumluluk</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bilinciyle</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hareket</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etmelerini</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ve</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HMKÜ’lü</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olmanın</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farkını</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yaşam</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boyu</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taşımalarını</a:t>
            </a:r>
            <a:r>
              <a:rPr lang="en-US" sz="2619" b="1" dirty="0">
                <a:solidFill>
                  <a:srgbClr val="E1EDFC"/>
                </a:solidFill>
                <a:latin typeface="Open Sauce Bold"/>
                <a:ea typeface="Open Sauce Bold"/>
                <a:cs typeface="Open Sauce Bold"/>
                <a:sym typeface="Open Sauce Bold"/>
              </a:rPr>
              <a:t> </a:t>
            </a:r>
            <a:r>
              <a:rPr lang="en-US" sz="2619" b="1" dirty="0" err="1">
                <a:solidFill>
                  <a:srgbClr val="E1EDFC"/>
                </a:solidFill>
                <a:latin typeface="Open Sauce Bold"/>
                <a:ea typeface="Open Sauce Bold"/>
                <a:cs typeface="Open Sauce Bold"/>
                <a:sym typeface="Open Sauce Bold"/>
              </a:rPr>
              <a:t>sağlamak</a:t>
            </a:r>
            <a:r>
              <a:rPr lang="en-US" sz="2619" b="1" dirty="0">
                <a:solidFill>
                  <a:srgbClr val="E1EDFC"/>
                </a:solidFill>
                <a:latin typeface="Open Sauce Bold"/>
                <a:ea typeface="Open Sauce Bold"/>
                <a:cs typeface="Open Sauce Bold"/>
                <a:sym typeface="Open Sauce Bold"/>
              </a:rPr>
              <a:t>.</a:t>
            </a:r>
          </a:p>
        </p:txBody>
      </p:sp>
      <p:sp>
        <p:nvSpPr>
          <p:cNvPr id="28" name="Freeform 9">
            <a:extLst>
              <a:ext uri="{FF2B5EF4-FFF2-40B4-BE49-F238E27FC236}">
                <a16:creationId xmlns:a16="http://schemas.microsoft.com/office/drawing/2014/main" id="{164351DD-9C01-D7FF-C1FB-B1CEC6AAF497}"/>
              </a:ext>
            </a:extLst>
          </p:cNvPr>
          <p:cNvSpPr/>
          <p:nvPr/>
        </p:nvSpPr>
        <p:spPr>
          <a:xfrm>
            <a:off x="-6191" y="9258994"/>
            <a:ext cx="1104886" cy="1023159"/>
          </a:xfrm>
          <a:custGeom>
            <a:avLst/>
            <a:gdLst/>
            <a:ahLst/>
            <a:cxnLst/>
            <a:rect l="l" t="t" r="r" b="b"/>
            <a:pathLst>
              <a:path w="3510691" h="3559636">
                <a:moveTo>
                  <a:pt x="0" y="0"/>
                </a:moveTo>
                <a:lnTo>
                  <a:pt x="3510692" y="0"/>
                </a:lnTo>
                <a:lnTo>
                  <a:pt x="3510692" y="3559636"/>
                </a:lnTo>
                <a:lnTo>
                  <a:pt x="0" y="3559636"/>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tr-TR"/>
          </a:p>
        </p:txBody>
      </p:sp>
      <p:sp>
        <p:nvSpPr>
          <p:cNvPr id="3" name="Freeform 3"/>
          <p:cNvSpPr/>
          <p:nvPr/>
        </p:nvSpPr>
        <p:spPr>
          <a:xfrm>
            <a:off x="16641150" y="3675559"/>
            <a:ext cx="3293700" cy="6611441"/>
          </a:xfrm>
          <a:custGeom>
            <a:avLst/>
            <a:gdLst/>
            <a:ahLst/>
            <a:cxnLst/>
            <a:rect l="l" t="t" r="r" b="b"/>
            <a:pathLst>
              <a:path w="3293700" h="6611441">
                <a:moveTo>
                  <a:pt x="0" y="0"/>
                </a:moveTo>
                <a:lnTo>
                  <a:pt x="3293700" y="0"/>
                </a:lnTo>
                <a:lnTo>
                  <a:pt x="3293700" y="6611441"/>
                </a:lnTo>
                <a:lnTo>
                  <a:pt x="0" y="6611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tr-TR"/>
          </a:p>
        </p:txBody>
      </p:sp>
      <p:grpSp>
        <p:nvGrpSpPr>
          <p:cNvPr id="4" name="Group 4"/>
          <p:cNvGrpSpPr/>
          <p:nvPr/>
        </p:nvGrpSpPr>
        <p:grpSpPr>
          <a:xfrm>
            <a:off x="-3724653" y="-3380951"/>
            <a:ext cx="5578401" cy="557840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AEEA00"/>
              </a:solidFill>
              <a:prstDash val="solid"/>
              <a:miter/>
            </a:ln>
          </p:spPr>
          <p:txBody>
            <a:bodyPr/>
            <a:lstStyle/>
            <a:p>
              <a:endParaRPr lang="tr-TR"/>
            </a:p>
          </p:txBody>
        </p:sp>
        <p:sp>
          <p:nvSpPr>
            <p:cNvPr id="6" name="TextBox 6"/>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7" name="Group 7"/>
          <p:cNvGrpSpPr/>
          <p:nvPr/>
        </p:nvGrpSpPr>
        <p:grpSpPr>
          <a:xfrm>
            <a:off x="18003" y="3675559"/>
            <a:ext cx="1010697" cy="101069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AEEA00"/>
              </a:solidFill>
              <a:prstDash val="solid"/>
              <a:miter/>
            </a:ln>
          </p:spPr>
          <p:txBody>
            <a:bodyPr/>
            <a:lstStyle/>
            <a:p>
              <a:endParaRPr lang="tr-TR"/>
            </a:p>
          </p:txBody>
        </p:sp>
        <p:sp>
          <p:nvSpPr>
            <p:cNvPr id="9" name="TextBox 9"/>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0" name="TextBox 10"/>
          <p:cNvSpPr txBox="1"/>
          <p:nvPr/>
        </p:nvSpPr>
        <p:spPr>
          <a:xfrm>
            <a:off x="1235598" y="342900"/>
            <a:ext cx="17259300" cy="8523872"/>
          </a:xfrm>
          <a:prstGeom prst="rect">
            <a:avLst/>
          </a:prstGeom>
        </p:spPr>
        <p:txBody>
          <a:bodyPr lIns="0" tIns="0" rIns="0" bIns="0" rtlCol="0" anchor="t">
            <a:spAutoFit/>
          </a:bodyPr>
          <a:lstStyle/>
          <a:p>
            <a:pPr algn="l">
              <a:lnSpc>
                <a:spcPts val="6823"/>
              </a:lnSpc>
            </a:pPr>
            <a:r>
              <a:rPr lang="en-US" sz="4800" b="1" dirty="0" err="1">
                <a:solidFill>
                  <a:srgbClr val="FFFFFF"/>
                </a:solidFill>
                <a:latin typeface="Open Sauce Bold"/>
                <a:ea typeface="Open Sauce Bold"/>
                <a:cs typeface="Open Sauce Bold"/>
                <a:sym typeface="Open Sauce Bold"/>
              </a:rPr>
              <a:t>Hatay</a:t>
            </a:r>
            <a:r>
              <a:rPr lang="en-US" sz="4800" b="1" dirty="0">
                <a:solidFill>
                  <a:srgbClr val="FFFFFF"/>
                </a:solidFill>
                <a:latin typeface="Open Sauce Bold"/>
                <a:ea typeface="Open Sauce Bold"/>
                <a:cs typeface="Open Sauce Bold"/>
                <a:sym typeface="Open Sauce Bold"/>
              </a:rPr>
              <a:t> Mustafa Kemal </a:t>
            </a:r>
            <a:r>
              <a:rPr lang="en-US" sz="4800" b="1" dirty="0" err="1">
                <a:solidFill>
                  <a:srgbClr val="FFFFFF"/>
                </a:solidFill>
                <a:latin typeface="Open Sauce Bold"/>
                <a:ea typeface="Open Sauce Bold"/>
                <a:cs typeface="Open Sauce Bold"/>
                <a:sym typeface="Open Sauce Bold"/>
              </a:rPr>
              <a:t>Üniversitesi</a:t>
            </a:r>
            <a:r>
              <a:rPr lang="en-US" sz="4800" b="1" dirty="0">
                <a:solidFill>
                  <a:srgbClr val="FFFFFF"/>
                </a:solidFill>
                <a:latin typeface="Open Sauce Bold"/>
                <a:ea typeface="Open Sauce Bold"/>
                <a:cs typeface="Open Sauce Bold"/>
                <a:sym typeface="Open Sauce Bold"/>
              </a:rPr>
              <a:t> </a:t>
            </a:r>
            <a:r>
              <a:rPr lang="en-US" sz="4800" b="1" dirty="0" err="1">
                <a:solidFill>
                  <a:srgbClr val="FFFFFF"/>
                </a:solidFill>
                <a:latin typeface="Open Sauce Bold"/>
                <a:ea typeface="Open Sauce Bold"/>
                <a:cs typeface="Open Sauce Bold"/>
                <a:sym typeface="Open Sauce Bold"/>
              </a:rPr>
              <a:t>Öğrenci</a:t>
            </a:r>
            <a:r>
              <a:rPr lang="en-US" sz="4800" b="1" dirty="0">
                <a:solidFill>
                  <a:srgbClr val="FFFFFF"/>
                </a:solidFill>
                <a:latin typeface="Open Sauce Bold"/>
                <a:ea typeface="Open Sauce Bold"/>
                <a:cs typeface="Open Sauce Bold"/>
                <a:sym typeface="Open Sauce Bold"/>
              </a:rPr>
              <a:t> </a:t>
            </a:r>
            <a:r>
              <a:rPr lang="en-US" sz="4800" b="1" dirty="0" err="1">
                <a:solidFill>
                  <a:srgbClr val="FFFFFF"/>
                </a:solidFill>
                <a:latin typeface="Open Sauce Bold"/>
                <a:ea typeface="Open Sauce Bold"/>
                <a:cs typeface="Open Sauce Bold"/>
                <a:sym typeface="Open Sauce Bold"/>
              </a:rPr>
              <a:t>Koordinatörlüğü</a:t>
            </a:r>
            <a:r>
              <a:rPr lang="en-US" sz="4800" b="1" dirty="0">
                <a:solidFill>
                  <a:srgbClr val="FFFFFF"/>
                </a:solidFill>
                <a:latin typeface="Open Sauce Bold"/>
                <a:ea typeface="Open Sauce Bold"/>
                <a:cs typeface="Open Sauce Bold"/>
                <a:sym typeface="Open Sauce Bold"/>
              </a:rPr>
              <a:t> Genel </a:t>
            </a:r>
            <a:r>
              <a:rPr lang="en-US" sz="4800" b="1" dirty="0" err="1">
                <a:solidFill>
                  <a:srgbClr val="FFFFFF"/>
                </a:solidFill>
                <a:latin typeface="Open Sauce Bold"/>
                <a:ea typeface="Open Sauce Bold"/>
                <a:cs typeface="Open Sauce Bold"/>
                <a:sym typeface="Open Sauce Bold"/>
              </a:rPr>
              <a:t>Faaliyetleri</a:t>
            </a:r>
            <a:endParaRPr lang="en-US" sz="4800" b="1" dirty="0">
              <a:solidFill>
                <a:srgbClr val="FFFFFF"/>
              </a:solidFill>
              <a:latin typeface="Open Sauce Bold"/>
              <a:ea typeface="Open Sauce Bold"/>
              <a:cs typeface="Open Sauce Bold"/>
              <a:sym typeface="Open Sauce Bold"/>
            </a:endParaRPr>
          </a:p>
          <a:p>
            <a:pPr marL="580450" lvl="1" indent="-290225" algn="l">
              <a:lnSpc>
                <a:spcPts val="3763"/>
              </a:lnSpc>
              <a:buFont typeface="Arial"/>
              <a:buChar char="•"/>
            </a:pPr>
            <a:r>
              <a:rPr lang="en-US" sz="2800" dirty="0" err="1">
                <a:solidFill>
                  <a:srgbClr val="FFFFFF"/>
                </a:solidFill>
                <a:latin typeface="Open Sauce"/>
                <a:ea typeface="Open Sauce"/>
                <a:cs typeface="Open Sauce"/>
                <a:sym typeface="Open Sauce"/>
              </a:rPr>
              <a:t>Öğrencileri</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ilgilendiren</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konularda</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akademik</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ve</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idari</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birimler</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arasında</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koordinasyonu</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sağlamak</a:t>
            </a:r>
            <a:r>
              <a:rPr lang="en-US" sz="2800" dirty="0">
                <a:solidFill>
                  <a:srgbClr val="FFFFFF"/>
                </a:solidFill>
                <a:latin typeface="Open Sauce"/>
                <a:ea typeface="Open Sauce"/>
                <a:cs typeface="Open Sauce"/>
                <a:sym typeface="Open Sauce"/>
              </a:rPr>
              <a:t>.</a:t>
            </a:r>
          </a:p>
          <a:p>
            <a:pPr marL="580450" lvl="1" indent="-290225" algn="l">
              <a:lnSpc>
                <a:spcPts val="3763"/>
              </a:lnSpc>
              <a:buFont typeface="Arial"/>
              <a:buChar char="•"/>
            </a:pPr>
            <a:r>
              <a:rPr lang="en-US" sz="2800" dirty="0" err="1">
                <a:solidFill>
                  <a:srgbClr val="FFFFFF"/>
                </a:solidFill>
                <a:latin typeface="Open Sauce"/>
                <a:ea typeface="Open Sauce"/>
                <a:cs typeface="Open Sauce"/>
                <a:sym typeface="Open Sauce"/>
              </a:rPr>
              <a:t>Eğitim-öğretimin</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niteliğini</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artırmak</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amacıyla</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dekanlıklar</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ve</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bölüm</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başkanlıklarıyla</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iş</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birliği</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yapmak</a:t>
            </a:r>
            <a:r>
              <a:rPr lang="en-US" sz="2800" dirty="0">
                <a:solidFill>
                  <a:srgbClr val="FFFFFF"/>
                </a:solidFill>
                <a:latin typeface="Open Sauce"/>
                <a:ea typeface="Open Sauce"/>
                <a:cs typeface="Open Sauce"/>
                <a:sym typeface="Open Sauce"/>
              </a:rPr>
              <a:t>.</a:t>
            </a:r>
          </a:p>
          <a:p>
            <a:pPr marL="580450" lvl="1" indent="-290225" algn="l">
              <a:lnSpc>
                <a:spcPts val="3763"/>
              </a:lnSpc>
              <a:buFont typeface="Arial"/>
              <a:buChar char="•"/>
            </a:pPr>
            <a:r>
              <a:rPr lang="en-US" sz="2800" dirty="0">
                <a:solidFill>
                  <a:srgbClr val="FFFFFF"/>
                </a:solidFill>
                <a:latin typeface="Open Sauce"/>
                <a:ea typeface="Open Sauce"/>
                <a:cs typeface="Open Sauce"/>
                <a:sym typeface="Open Sauce"/>
              </a:rPr>
              <a:t>Her </a:t>
            </a:r>
            <a:r>
              <a:rPr lang="en-US" sz="2800" dirty="0" err="1">
                <a:solidFill>
                  <a:srgbClr val="FFFFFF"/>
                </a:solidFill>
                <a:latin typeface="Open Sauce"/>
                <a:ea typeface="Open Sauce"/>
                <a:cs typeface="Open Sauce"/>
                <a:sym typeface="Open Sauce"/>
              </a:rPr>
              <a:t>yıl</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Eğitim-Öğretim</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Şurası</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düzenleyerek</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kaliteyi</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artırmak</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ve</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önerileri</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değerlendirmek</a:t>
            </a:r>
            <a:r>
              <a:rPr lang="en-US" sz="2800" dirty="0">
                <a:solidFill>
                  <a:srgbClr val="FFFFFF"/>
                </a:solidFill>
                <a:latin typeface="Open Sauce"/>
                <a:ea typeface="Open Sauce"/>
                <a:cs typeface="Open Sauce"/>
                <a:sym typeface="Open Sauce"/>
              </a:rPr>
              <a:t>.</a:t>
            </a:r>
          </a:p>
          <a:p>
            <a:pPr marL="580450" lvl="1" indent="-290225" algn="l">
              <a:lnSpc>
                <a:spcPts val="3763"/>
              </a:lnSpc>
              <a:buFont typeface="Arial"/>
              <a:buChar char="•"/>
            </a:pPr>
            <a:r>
              <a:rPr lang="en-US" sz="2800" dirty="0" err="1">
                <a:solidFill>
                  <a:srgbClr val="FFFFFF"/>
                </a:solidFill>
                <a:latin typeface="Open Sauce"/>
                <a:ea typeface="Open Sauce"/>
                <a:cs typeface="Open Sauce"/>
                <a:sym typeface="Open Sauce"/>
              </a:rPr>
              <a:t>Öğrencilerin</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akademik</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kişisel-sosyal</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eğitsel</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ve</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kültürel</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gelişimine</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katkı</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sağlayacak</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projeler</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üretmek</a:t>
            </a:r>
            <a:r>
              <a:rPr lang="en-US" sz="2800" dirty="0">
                <a:solidFill>
                  <a:srgbClr val="FFFFFF"/>
                </a:solidFill>
                <a:latin typeface="Open Sauce"/>
                <a:ea typeface="Open Sauce"/>
                <a:cs typeface="Open Sauce"/>
                <a:sym typeface="Open Sauce"/>
              </a:rPr>
              <a:t>.</a:t>
            </a:r>
          </a:p>
          <a:p>
            <a:pPr marL="580450" lvl="1" indent="-290225" algn="l">
              <a:lnSpc>
                <a:spcPts val="3763"/>
              </a:lnSpc>
              <a:buFont typeface="Arial"/>
              <a:buChar char="•"/>
            </a:pPr>
            <a:r>
              <a:rPr lang="en-US" sz="2800" dirty="0" err="1">
                <a:solidFill>
                  <a:srgbClr val="FFFFFF"/>
                </a:solidFill>
                <a:latin typeface="Open Sauce"/>
                <a:ea typeface="Open Sauce"/>
                <a:cs typeface="Open Sauce"/>
                <a:sym typeface="Open Sauce"/>
              </a:rPr>
              <a:t>Öğrencilerin</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yaşadığı</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sorunları</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dinleyip</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ilgili</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birimlerle</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çözüm</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yolları</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geliştirmek</a:t>
            </a:r>
            <a:r>
              <a:rPr lang="en-US" sz="2800" dirty="0">
                <a:solidFill>
                  <a:srgbClr val="FFFFFF"/>
                </a:solidFill>
                <a:latin typeface="Open Sauce"/>
                <a:ea typeface="Open Sauce"/>
                <a:cs typeface="Open Sauce"/>
                <a:sym typeface="Open Sauce"/>
              </a:rPr>
              <a:t>.</a:t>
            </a:r>
          </a:p>
          <a:p>
            <a:pPr marL="580450" lvl="1" indent="-290225" algn="l">
              <a:lnSpc>
                <a:spcPts val="3763"/>
              </a:lnSpc>
              <a:buFont typeface="Arial"/>
              <a:buChar char="•"/>
            </a:pPr>
            <a:r>
              <a:rPr lang="en-US" sz="2800" dirty="0" err="1">
                <a:solidFill>
                  <a:srgbClr val="FFFFFF"/>
                </a:solidFill>
                <a:latin typeface="Open Sauce"/>
                <a:ea typeface="Open Sauce"/>
                <a:cs typeface="Open Sauce"/>
                <a:sym typeface="Open Sauce"/>
              </a:rPr>
              <a:t>Sosyal</a:t>
            </a:r>
            <a:r>
              <a:rPr lang="en-US" sz="2800" dirty="0">
                <a:solidFill>
                  <a:srgbClr val="FFFFFF"/>
                </a:solidFill>
                <a:latin typeface="Open Sauce"/>
                <a:ea typeface="Open Sauce"/>
                <a:cs typeface="Open Sauce"/>
                <a:sym typeface="Open Sauce"/>
              </a:rPr>
              <a:t>/</a:t>
            </a:r>
            <a:r>
              <a:rPr lang="en-US" sz="2800" dirty="0" err="1">
                <a:solidFill>
                  <a:srgbClr val="FFFFFF"/>
                </a:solidFill>
                <a:latin typeface="Open Sauce"/>
                <a:ea typeface="Open Sauce"/>
                <a:cs typeface="Open Sauce"/>
                <a:sym typeface="Open Sauce"/>
              </a:rPr>
              <a:t>kültürel</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etkinlikler</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ve</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kulüp</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çalışmalarıyla</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öğrenci</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motivasyonunu</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ve</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yaşam</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kalitesini</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artırmak</a:t>
            </a:r>
            <a:r>
              <a:rPr lang="en-US" sz="2800" dirty="0">
                <a:solidFill>
                  <a:srgbClr val="FFFFFF"/>
                </a:solidFill>
                <a:latin typeface="Open Sauce"/>
                <a:ea typeface="Open Sauce"/>
                <a:cs typeface="Open Sauce"/>
                <a:sym typeface="Open Sauce"/>
              </a:rPr>
              <a:t>.</a:t>
            </a:r>
          </a:p>
          <a:p>
            <a:pPr marL="580450" lvl="1" indent="-290225" algn="l">
              <a:lnSpc>
                <a:spcPts val="3763"/>
              </a:lnSpc>
              <a:buFont typeface="Arial"/>
              <a:buChar char="•"/>
            </a:pPr>
            <a:r>
              <a:rPr lang="en-US" sz="2800" dirty="0" err="1">
                <a:solidFill>
                  <a:srgbClr val="FFFFFF"/>
                </a:solidFill>
                <a:latin typeface="Open Sauce"/>
                <a:ea typeface="Open Sauce"/>
                <a:cs typeface="Open Sauce"/>
                <a:sym typeface="Open Sauce"/>
              </a:rPr>
              <a:t>Kampüs</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yaşamını</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kolaylaştırmak</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ve</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dinamik</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bir</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ortam</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oluşturmak</a:t>
            </a:r>
            <a:r>
              <a:rPr lang="en-US" sz="2800" dirty="0">
                <a:solidFill>
                  <a:srgbClr val="FFFFFF"/>
                </a:solidFill>
                <a:latin typeface="Open Sauce"/>
                <a:ea typeface="Open Sauce"/>
                <a:cs typeface="Open Sauce"/>
                <a:sym typeface="Open Sauce"/>
              </a:rPr>
              <a:t>.</a:t>
            </a:r>
          </a:p>
          <a:p>
            <a:pPr marL="580450" lvl="1" indent="-290225" algn="l">
              <a:lnSpc>
                <a:spcPts val="3763"/>
              </a:lnSpc>
              <a:buFont typeface="Arial"/>
              <a:buChar char="•"/>
            </a:pPr>
            <a:r>
              <a:rPr lang="en-US" sz="2800" dirty="0" err="1">
                <a:solidFill>
                  <a:srgbClr val="FFFFFF"/>
                </a:solidFill>
                <a:latin typeface="Open Sauce"/>
                <a:ea typeface="Open Sauce"/>
                <a:cs typeface="Open Sauce"/>
                <a:sym typeface="Open Sauce"/>
              </a:rPr>
              <a:t>Kişisel</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gelişim</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ve</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ruh</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sağlığına</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yönelik</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koruyucu</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çalışmalar</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yürütmek</a:t>
            </a:r>
            <a:r>
              <a:rPr lang="en-US" sz="2800" dirty="0">
                <a:solidFill>
                  <a:srgbClr val="FFFFFF"/>
                </a:solidFill>
                <a:latin typeface="Open Sauce"/>
                <a:ea typeface="Open Sauce"/>
                <a:cs typeface="Open Sauce"/>
                <a:sym typeface="Open Sauce"/>
              </a:rPr>
              <a:t> </a:t>
            </a:r>
            <a:endParaRPr lang="tr-TR" sz="2800" dirty="0">
              <a:solidFill>
                <a:srgbClr val="FFFFFF"/>
              </a:solidFill>
              <a:latin typeface="Open Sauce"/>
              <a:ea typeface="Open Sauce"/>
              <a:cs typeface="Open Sauce"/>
              <a:sym typeface="Open Sauce"/>
            </a:endParaRPr>
          </a:p>
          <a:p>
            <a:pPr marL="580450" lvl="1" indent="-290225" algn="l">
              <a:lnSpc>
                <a:spcPts val="3763"/>
              </a:lnSpc>
              <a:buFont typeface="Arial"/>
              <a:buChar char="•"/>
            </a:pPr>
            <a:r>
              <a:rPr lang="en-US" sz="2800" dirty="0" err="1">
                <a:solidFill>
                  <a:srgbClr val="FFFFFF"/>
                </a:solidFill>
                <a:latin typeface="Open Sauce"/>
                <a:ea typeface="Open Sauce"/>
                <a:cs typeface="Open Sauce"/>
                <a:sym typeface="Open Sauce"/>
              </a:rPr>
              <a:t>Kurumsal</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aidiyeti</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artırmak</a:t>
            </a:r>
            <a:r>
              <a:rPr lang="tr-TR" sz="2800" dirty="0">
                <a:solidFill>
                  <a:srgbClr val="FFFFFF"/>
                </a:solidFill>
                <a:latin typeface="Open Sauce"/>
                <a:ea typeface="Open Sauce"/>
                <a:cs typeface="Open Sauce"/>
                <a:sym typeface="Open Sauce"/>
              </a:rPr>
              <a:t>.</a:t>
            </a:r>
          </a:p>
          <a:p>
            <a:pPr marL="580450" lvl="1" indent="-290225">
              <a:lnSpc>
                <a:spcPts val="3763"/>
              </a:lnSpc>
              <a:buFont typeface="Arial"/>
              <a:buChar char="•"/>
            </a:pPr>
            <a:r>
              <a:rPr lang="en-US" sz="2800" dirty="0" err="1">
                <a:solidFill>
                  <a:srgbClr val="FFFFFF"/>
                </a:solidFill>
                <a:latin typeface="Open Sauce"/>
                <a:ea typeface="Open Sauce"/>
                <a:cs typeface="Open Sauce"/>
                <a:sym typeface="Open Sauce"/>
              </a:rPr>
              <a:t>Mezunlarla</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üniversite</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arasında</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etkin</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iletişim</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kurulmasına</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katkıda</a:t>
            </a:r>
            <a:r>
              <a:rPr lang="en-US" sz="2800" dirty="0">
                <a:solidFill>
                  <a:srgbClr val="FFFFFF"/>
                </a:solidFill>
                <a:latin typeface="Open Sauce"/>
                <a:ea typeface="Open Sauce"/>
                <a:cs typeface="Open Sauce"/>
                <a:sym typeface="Open Sauce"/>
              </a:rPr>
              <a:t> </a:t>
            </a:r>
            <a:r>
              <a:rPr lang="en-US" sz="2800" dirty="0" err="1">
                <a:solidFill>
                  <a:srgbClr val="FFFFFF"/>
                </a:solidFill>
                <a:latin typeface="Open Sauce"/>
                <a:ea typeface="Open Sauce"/>
                <a:cs typeface="Open Sauce"/>
                <a:sym typeface="Open Sauce"/>
              </a:rPr>
              <a:t>bulunmak</a:t>
            </a:r>
            <a:endParaRPr lang="en-US" sz="2800" dirty="0">
              <a:solidFill>
                <a:srgbClr val="FFFFFF"/>
              </a:solidFill>
              <a:latin typeface="Open Sauce"/>
              <a:ea typeface="Open Sauce"/>
              <a:cs typeface="Open Sauce"/>
              <a:sym typeface="Open Sauce"/>
            </a:endParaRPr>
          </a:p>
          <a:p>
            <a:pPr algn="l">
              <a:lnSpc>
                <a:spcPts val="3763"/>
              </a:lnSpc>
            </a:pPr>
            <a:endParaRPr lang="en-US" sz="2688" dirty="0">
              <a:solidFill>
                <a:srgbClr val="FFFFFF"/>
              </a:solidFill>
              <a:latin typeface="Open Sauce"/>
              <a:ea typeface="Open Sauce"/>
              <a:cs typeface="Open Sauce"/>
              <a:sym typeface="Open Sauce"/>
            </a:endParaRPr>
          </a:p>
        </p:txBody>
      </p:sp>
      <p:sp>
        <p:nvSpPr>
          <p:cNvPr id="11" name="Freeform 9">
            <a:extLst>
              <a:ext uri="{FF2B5EF4-FFF2-40B4-BE49-F238E27FC236}">
                <a16:creationId xmlns:a16="http://schemas.microsoft.com/office/drawing/2014/main" id="{E0DB5C9B-2213-D0B3-122A-2EA7D1D45054}"/>
              </a:ext>
            </a:extLst>
          </p:cNvPr>
          <p:cNvSpPr/>
          <p:nvPr/>
        </p:nvSpPr>
        <p:spPr>
          <a:xfrm>
            <a:off x="-6191" y="8953500"/>
            <a:ext cx="1104886" cy="1023159"/>
          </a:xfrm>
          <a:custGeom>
            <a:avLst/>
            <a:gdLst/>
            <a:ahLst/>
            <a:cxnLst/>
            <a:rect l="l" t="t" r="r" b="b"/>
            <a:pathLst>
              <a:path w="3510691" h="3559636">
                <a:moveTo>
                  <a:pt x="0" y="0"/>
                </a:moveTo>
                <a:lnTo>
                  <a:pt x="3510692" y="0"/>
                </a:lnTo>
                <a:lnTo>
                  <a:pt x="3510692" y="3559636"/>
                </a:lnTo>
                <a:lnTo>
                  <a:pt x="0" y="3559636"/>
                </a:lnTo>
                <a:lnTo>
                  <a:pt x="0" y="0"/>
                </a:lnTo>
                <a:close/>
              </a:path>
            </a:pathLst>
          </a:custGeom>
          <a:blipFill>
            <a:blip r:embed="rId6"/>
            <a:stretch>
              <a:fillRect/>
            </a:stretch>
          </a:blipFill>
        </p:spPr>
        <p:txBody>
          <a:bodyPr/>
          <a:lstStyle/>
          <a:p>
            <a:endParaRPr lang="tr-T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8881967" y="-2828925"/>
            <a:ext cx="5657850" cy="565785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cap="sq">
              <a:noFill/>
              <a:prstDash val="solid"/>
              <a:miter/>
            </a:ln>
          </p:spPr>
          <p:txBody>
            <a:bodyPr/>
            <a:lstStyle/>
            <a:p>
              <a:endParaRPr lang="tr-TR"/>
            </a:p>
          </p:txBody>
        </p:sp>
        <p:sp>
          <p:nvSpPr>
            <p:cNvPr id="4" name="TextBox 4"/>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p:nvPr/>
        </p:nvGrpSpPr>
        <p:grpSpPr>
          <a:xfrm>
            <a:off x="6382549" y="0"/>
            <a:ext cx="11976400" cy="6676075"/>
            <a:chOff x="0" y="0"/>
            <a:chExt cx="3534783" cy="1970415"/>
          </a:xfrm>
        </p:grpSpPr>
        <p:sp>
          <p:nvSpPr>
            <p:cNvPr id="6" name="Freeform 6"/>
            <p:cNvSpPr/>
            <p:nvPr/>
          </p:nvSpPr>
          <p:spPr>
            <a:xfrm>
              <a:off x="0" y="0"/>
              <a:ext cx="3534783" cy="1970415"/>
            </a:xfrm>
            <a:custGeom>
              <a:avLst/>
              <a:gdLst/>
              <a:ahLst/>
              <a:cxnLst/>
              <a:rect l="l" t="t" r="r" b="b"/>
              <a:pathLst>
                <a:path w="3534783" h="1970415">
                  <a:moveTo>
                    <a:pt x="0" y="0"/>
                  </a:moveTo>
                  <a:lnTo>
                    <a:pt x="3534783" y="0"/>
                  </a:lnTo>
                  <a:lnTo>
                    <a:pt x="3534783" y="1970415"/>
                  </a:lnTo>
                  <a:lnTo>
                    <a:pt x="0" y="1970415"/>
                  </a:lnTo>
                  <a:close/>
                </a:path>
              </a:pathLst>
            </a:custGeom>
            <a:solidFill>
              <a:srgbClr val="106861"/>
            </a:solidFill>
            <a:ln cap="sq">
              <a:noFill/>
              <a:prstDash val="solid"/>
              <a:miter/>
            </a:ln>
          </p:spPr>
          <p:txBody>
            <a:bodyPr/>
            <a:lstStyle/>
            <a:p>
              <a:endParaRPr lang="tr-TR"/>
            </a:p>
          </p:txBody>
        </p:sp>
        <p:sp>
          <p:nvSpPr>
            <p:cNvPr id="7" name="TextBox 7"/>
            <p:cNvSpPr txBox="1"/>
            <p:nvPr/>
          </p:nvSpPr>
          <p:spPr>
            <a:xfrm>
              <a:off x="0" y="-19050"/>
              <a:ext cx="3534783" cy="198946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TextBox 8"/>
          <p:cNvSpPr txBox="1"/>
          <p:nvPr/>
        </p:nvSpPr>
        <p:spPr>
          <a:xfrm>
            <a:off x="1695141" y="7453669"/>
            <a:ext cx="16158795" cy="2123528"/>
          </a:xfrm>
          <a:prstGeom prst="rect">
            <a:avLst/>
          </a:prstGeom>
        </p:spPr>
        <p:txBody>
          <a:bodyPr lIns="0" tIns="0" rIns="0" bIns="0" rtlCol="0" anchor="t">
            <a:spAutoFit/>
          </a:bodyPr>
          <a:lstStyle/>
          <a:p>
            <a:pPr algn="l">
              <a:lnSpc>
                <a:spcPts val="4345"/>
              </a:lnSpc>
            </a:pPr>
            <a:r>
              <a:rPr lang="en-US" sz="2618">
                <a:solidFill>
                  <a:srgbClr val="191919"/>
                </a:solidFill>
                <a:latin typeface="Open Sauce"/>
                <a:ea typeface="Open Sauce"/>
                <a:cs typeface="Open Sauce"/>
                <a:sym typeface="Open Sauce"/>
              </a:rPr>
              <a:t>Öğrenim süresi boyunca üniversite içinde veya dışında organize edilen sosyal, kültürel ve kariyer gelişimine yönelik olarak katılmış olduğunuz faaliyetlerden elde edeceğiniz kazanımların tanımlanması ve bu faaliyetlerin kayıt altına alınması ile ilgili süreçleri kapsamaktadır.</a:t>
            </a:r>
          </a:p>
          <a:p>
            <a:pPr algn="l">
              <a:lnSpc>
                <a:spcPts val="4345"/>
              </a:lnSpc>
            </a:pPr>
            <a:endParaRPr lang="en-US" sz="2618">
              <a:solidFill>
                <a:srgbClr val="191919"/>
              </a:solidFill>
              <a:latin typeface="Open Sauce"/>
              <a:ea typeface="Open Sauce"/>
              <a:cs typeface="Open Sauce"/>
              <a:sym typeface="Open Sauce"/>
            </a:endParaRPr>
          </a:p>
        </p:txBody>
      </p:sp>
      <p:grpSp>
        <p:nvGrpSpPr>
          <p:cNvPr id="9" name="Group 9"/>
          <p:cNvGrpSpPr/>
          <p:nvPr/>
        </p:nvGrpSpPr>
        <p:grpSpPr>
          <a:xfrm>
            <a:off x="-1390959" y="8567821"/>
            <a:ext cx="3086100" cy="308610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cap="sq">
              <a:noFill/>
              <a:prstDash val="solid"/>
              <a:miter/>
            </a:ln>
          </p:spPr>
          <p:txBody>
            <a:bodyPr/>
            <a:lstStyle/>
            <a:p>
              <a:endParaRPr lang="tr-TR"/>
            </a:p>
          </p:txBody>
        </p:sp>
        <p:sp>
          <p:nvSpPr>
            <p:cNvPr id="11" name="TextBox 11"/>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2" name="Group 12"/>
          <p:cNvGrpSpPr/>
          <p:nvPr/>
        </p:nvGrpSpPr>
        <p:grpSpPr>
          <a:xfrm>
            <a:off x="10206536" y="3314080"/>
            <a:ext cx="654889" cy="65488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tr-TR"/>
            </a:p>
          </p:txBody>
        </p:sp>
        <p:sp>
          <p:nvSpPr>
            <p:cNvPr id="14" name="TextBox 14"/>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5" name="TextBox 15"/>
          <p:cNvSpPr txBox="1"/>
          <p:nvPr/>
        </p:nvSpPr>
        <p:spPr>
          <a:xfrm>
            <a:off x="152091" y="4849926"/>
            <a:ext cx="5344746" cy="1641569"/>
          </a:xfrm>
          <a:prstGeom prst="rect">
            <a:avLst/>
          </a:prstGeom>
        </p:spPr>
        <p:txBody>
          <a:bodyPr lIns="0" tIns="0" rIns="0" bIns="0" rtlCol="0" anchor="t">
            <a:spAutoFit/>
          </a:bodyPr>
          <a:lstStyle/>
          <a:p>
            <a:pPr marL="0" lvl="0" indent="0" algn="l">
              <a:lnSpc>
                <a:spcPts val="6644"/>
              </a:lnSpc>
              <a:spcBef>
                <a:spcPct val="0"/>
              </a:spcBef>
            </a:pPr>
            <a:r>
              <a:rPr lang="en-US" sz="4746" b="1" spc="-94">
                <a:solidFill>
                  <a:srgbClr val="000000"/>
                </a:solidFill>
                <a:latin typeface="Open Sauce Bold"/>
                <a:ea typeface="Open Sauce Bold"/>
                <a:cs typeface="Open Sauce Bold"/>
                <a:sym typeface="Open Sauce Bold"/>
              </a:rPr>
              <a:t>Sosyal Transkript Sistemi</a:t>
            </a:r>
          </a:p>
        </p:txBody>
      </p:sp>
      <p:grpSp>
        <p:nvGrpSpPr>
          <p:cNvPr id="16" name="Group 16"/>
          <p:cNvGrpSpPr/>
          <p:nvPr/>
        </p:nvGrpSpPr>
        <p:grpSpPr>
          <a:xfrm>
            <a:off x="7358123" y="0"/>
            <a:ext cx="10937514" cy="6059498"/>
            <a:chOff x="0" y="0"/>
            <a:chExt cx="956193" cy="529741"/>
          </a:xfrm>
        </p:grpSpPr>
        <p:sp>
          <p:nvSpPr>
            <p:cNvPr id="17" name="Freeform 17"/>
            <p:cNvSpPr/>
            <p:nvPr/>
          </p:nvSpPr>
          <p:spPr>
            <a:xfrm>
              <a:off x="0" y="0"/>
              <a:ext cx="956193" cy="529741"/>
            </a:xfrm>
            <a:custGeom>
              <a:avLst/>
              <a:gdLst/>
              <a:ahLst/>
              <a:cxnLst/>
              <a:rect l="l" t="t" r="r" b="b"/>
              <a:pathLst>
                <a:path w="956193" h="529741">
                  <a:moveTo>
                    <a:pt x="0" y="0"/>
                  </a:moveTo>
                  <a:lnTo>
                    <a:pt x="956193" y="0"/>
                  </a:lnTo>
                  <a:lnTo>
                    <a:pt x="956193" y="529741"/>
                  </a:lnTo>
                  <a:lnTo>
                    <a:pt x="0" y="529741"/>
                  </a:lnTo>
                  <a:close/>
                </a:path>
              </a:pathLst>
            </a:custGeom>
            <a:blipFill>
              <a:blip r:embed="rId3"/>
              <a:stretch>
                <a:fillRect t="-766" b="-766"/>
              </a:stretch>
            </a:blipFill>
          </p:spPr>
          <p:txBody>
            <a:bodyPr/>
            <a:lstStyle/>
            <a:p>
              <a:endParaRPr lang="tr-TR"/>
            </a:p>
          </p:txBody>
        </p:sp>
      </p:grpSp>
      <p:sp>
        <p:nvSpPr>
          <p:cNvPr id="18" name="Freeform 9">
            <a:extLst>
              <a:ext uri="{FF2B5EF4-FFF2-40B4-BE49-F238E27FC236}">
                <a16:creationId xmlns:a16="http://schemas.microsoft.com/office/drawing/2014/main" id="{582A4D37-D92F-EA9A-D52A-B9E53A0048E2}"/>
              </a:ext>
            </a:extLst>
          </p:cNvPr>
          <p:cNvSpPr/>
          <p:nvPr/>
        </p:nvSpPr>
        <p:spPr>
          <a:xfrm>
            <a:off x="-6191" y="9258994"/>
            <a:ext cx="1104886" cy="1023159"/>
          </a:xfrm>
          <a:custGeom>
            <a:avLst/>
            <a:gdLst/>
            <a:ahLst/>
            <a:cxnLst/>
            <a:rect l="l" t="t" r="r" b="b"/>
            <a:pathLst>
              <a:path w="3510691" h="3559636">
                <a:moveTo>
                  <a:pt x="0" y="0"/>
                </a:moveTo>
                <a:lnTo>
                  <a:pt x="3510692" y="0"/>
                </a:lnTo>
                <a:lnTo>
                  <a:pt x="3510692" y="3559636"/>
                </a:lnTo>
                <a:lnTo>
                  <a:pt x="0" y="3559636"/>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2778327" y="7417124"/>
            <a:ext cx="12710840" cy="1184047"/>
          </a:xfrm>
          <a:custGeom>
            <a:avLst/>
            <a:gdLst/>
            <a:ahLst/>
            <a:cxnLst/>
            <a:rect l="l" t="t" r="r" b="b"/>
            <a:pathLst>
              <a:path w="12710840" h="1184047">
                <a:moveTo>
                  <a:pt x="0" y="0"/>
                </a:moveTo>
                <a:lnTo>
                  <a:pt x="12710840" y="0"/>
                </a:lnTo>
                <a:lnTo>
                  <a:pt x="12710840" y="1184046"/>
                </a:lnTo>
                <a:lnTo>
                  <a:pt x="0" y="1184046"/>
                </a:lnTo>
                <a:lnTo>
                  <a:pt x="0" y="0"/>
                </a:lnTo>
                <a:close/>
              </a:path>
            </a:pathLst>
          </a:custGeom>
          <a:blipFill>
            <a:blip r:embed="rId3">
              <a:alphaModFix amt="72000"/>
            </a:blip>
            <a:stretch>
              <a:fillRect b="-208633"/>
            </a:stretch>
          </a:blipFill>
        </p:spPr>
        <p:txBody>
          <a:bodyPr/>
          <a:lstStyle/>
          <a:p>
            <a:endParaRPr lang="tr-TR"/>
          </a:p>
        </p:txBody>
      </p:sp>
      <p:grpSp>
        <p:nvGrpSpPr>
          <p:cNvPr id="3" name="Group 3"/>
          <p:cNvGrpSpPr/>
          <p:nvPr/>
        </p:nvGrpSpPr>
        <p:grpSpPr>
          <a:xfrm>
            <a:off x="0" y="0"/>
            <a:ext cx="18288000" cy="7183854"/>
            <a:chOff x="0" y="0"/>
            <a:chExt cx="4816593" cy="1892044"/>
          </a:xfrm>
        </p:grpSpPr>
        <p:sp>
          <p:nvSpPr>
            <p:cNvPr id="4" name="Freeform 4"/>
            <p:cNvSpPr/>
            <p:nvPr/>
          </p:nvSpPr>
          <p:spPr>
            <a:xfrm>
              <a:off x="0" y="0"/>
              <a:ext cx="4816592" cy="1892044"/>
            </a:xfrm>
            <a:custGeom>
              <a:avLst/>
              <a:gdLst/>
              <a:ahLst/>
              <a:cxnLst/>
              <a:rect l="l" t="t" r="r" b="b"/>
              <a:pathLst>
                <a:path w="4816592" h="1892044">
                  <a:moveTo>
                    <a:pt x="0" y="0"/>
                  </a:moveTo>
                  <a:lnTo>
                    <a:pt x="4816592" y="0"/>
                  </a:lnTo>
                  <a:lnTo>
                    <a:pt x="4816592" y="1892044"/>
                  </a:lnTo>
                  <a:lnTo>
                    <a:pt x="0" y="1892044"/>
                  </a:lnTo>
                  <a:close/>
                </a:path>
              </a:pathLst>
            </a:custGeom>
            <a:solidFill>
              <a:srgbClr val="106861"/>
            </a:solidFill>
            <a:ln cap="sq">
              <a:noFill/>
              <a:prstDash val="solid"/>
              <a:miter/>
            </a:ln>
          </p:spPr>
          <p:txBody>
            <a:bodyPr/>
            <a:lstStyle/>
            <a:p>
              <a:endParaRPr lang="tr-TR"/>
            </a:p>
          </p:txBody>
        </p:sp>
        <p:sp>
          <p:nvSpPr>
            <p:cNvPr id="5" name="TextBox 5"/>
            <p:cNvSpPr txBox="1"/>
            <p:nvPr/>
          </p:nvSpPr>
          <p:spPr>
            <a:xfrm>
              <a:off x="0" y="-19050"/>
              <a:ext cx="4816593" cy="1911094"/>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6972127" y="-2747844"/>
            <a:ext cx="25283210" cy="9931697"/>
          </a:xfrm>
          <a:custGeom>
            <a:avLst/>
            <a:gdLst/>
            <a:ahLst/>
            <a:cxnLst/>
            <a:rect l="l" t="t" r="r" b="b"/>
            <a:pathLst>
              <a:path w="25283210" h="9931697">
                <a:moveTo>
                  <a:pt x="0" y="0"/>
                </a:moveTo>
                <a:lnTo>
                  <a:pt x="25283210" y="0"/>
                </a:lnTo>
                <a:lnTo>
                  <a:pt x="25283210" y="9931698"/>
                </a:lnTo>
                <a:lnTo>
                  <a:pt x="0" y="9931698"/>
                </a:lnTo>
                <a:lnTo>
                  <a:pt x="0" y="0"/>
                </a:lnTo>
                <a:close/>
              </a:path>
            </a:pathLst>
          </a:custGeom>
          <a:blipFill>
            <a:blip r:embed="rId4">
              <a:alphaModFix amt="59000"/>
            </a:blip>
            <a:stretch>
              <a:fillRect t="-15563" b="-54044"/>
            </a:stretch>
          </a:blipFill>
          <a:ln cap="sq">
            <a:noFill/>
            <a:prstDash val="solid"/>
            <a:miter/>
          </a:ln>
        </p:spPr>
        <p:txBody>
          <a:bodyPr/>
          <a:lstStyle/>
          <a:p>
            <a:endParaRPr lang="tr-TR"/>
          </a:p>
        </p:txBody>
      </p:sp>
      <p:grpSp>
        <p:nvGrpSpPr>
          <p:cNvPr id="7" name="Group 7"/>
          <p:cNvGrpSpPr/>
          <p:nvPr/>
        </p:nvGrpSpPr>
        <p:grpSpPr>
          <a:xfrm>
            <a:off x="2148790" y="5802633"/>
            <a:ext cx="13499318" cy="3228981"/>
            <a:chOff x="0" y="0"/>
            <a:chExt cx="3555376" cy="850431"/>
          </a:xfrm>
        </p:grpSpPr>
        <p:sp>
          <p:nvSpPr>
            <p:cNvPr id="8" name="Freeform 8"/>
            <p:cNvSpPr/>
            <p:nvPr/>
          </p:nvSpPr>
          <p:spPr>
            <a:xfrm>
              <a:off x="0" y="0"/>
              <a:ext cx="3555376" cy="850431"/>
            </a:xfrm>
            <a:custGeom>
              <a:avLst/>
              <a:gdLst/>
              <a:ahLst/>
              <a:cxnLst/>
              <a:rect l="l" t="t" r="r" b="b"/>
              <a:pathLst>
                <a:path w="3555376" h="850431">
                  <a:moveTo>
                    <a:pt x="14338" y="0"/>
                  </a:moveTo>
                  <a:lnTo>
                    <a:pt x="3541039" y="0"/>
                  </a:lnTo>
                  <a:cubicBezTo>
                    <a:pt x="3544841" y="0"/>
                    <a:pt x="3548488" y="1511"/>
                    <a:pt x="3551177" y="4199"/>
                  </a:cubicBezTo>
                  <a:cubicBezTo>
                    <a:pt x="3553866" y="6888"/>
                    <a:pt x="3555376" y="10535"/>
                    <a:pt x="3555376" y="14338"/>
                  </a:cubicBezTo>
                  <a:lnTo>
                    <a:pt x="3555376" y="836094"/>
                  </a:lnTo>
                  <a:cubicBezTo>
                    <a:pt x="3555376" y="844012"/>
                    <a:pt x="3548957" y="850431"/>
                    <a:pt x="3541039" y="850431"/>
                  </a:cubicBezTo>
                  <a:lnTo>
                    <a:pt x="14338" y="850431"/>
                  </a:lnTo>
                  <a:cubicBezTo>
                    <a:pt x="6419" y="850431"/>
                    <a:pt x="0" y="844012"/>
                    <a:pt x="0" y="836094"/>
                  </a:cubicBezTo>
                  <a:lnTo>
                    <a:pt x="0" y="14338"/>
                  </a:lnTo>
                  <a:cubicBezTo>
                    <a:pt x="0" y="6419"/>
                    <a:pt x="6419" y="0"/>
                    <a:pt x="14338" y="0"/>
                  </a:cubicBezTo>
                  <a:close/>
                </a:path>
              </a:pathLst>
            </a:custGeom>
            <a:solidFill>
              <a:srgbClr val="106861"/>
            </a:solidFill>
            <a:ln cap="rnd">
              <a:noFill/>
              <a:prstDash val="solid"/>
              <a:round/>
            </a:ln>
          </p:spPr>
          <p:txBody>
            <a:bodyPr/>
            <a:lstStyle/>
            <a:p>
              <a:endParaRPr lang="tr-TR"/>
            </a:p>
          </p:txBody>
        </p:sp>
        <p:sp>
          <p:nvSpPr>
            <p:cNvPr id="9" name="TextBox 9"/>
            <p:cNvSpPr txBox="1"/>
            <p:nvPr/>
          </p:nvSpPr>
          <p:spPr>
            <a:xfrm>
              <a:off x="0" y="-19050"/>
              <a:ext cx="3555376" cy="869481"/>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TextBox 10"/>
          <p:cNvSpPr txBox="1"/>
          <p:nvPr/>
        </p:nvSpPr>
        <p:spPr>
          <a:xfrm>
            <a:off x="5434180" y="5945604"/>
            <a:ext cx="6928538" cy="2331023"/>
          </a:xfrm>
          <a:prstGeom prst="rect">
            <a:avLst/>
          </a:prstGeom>
        </p:spPr>
        <p:txBody>
          <a:bodyPr lIns="0" tIns="0" rIns="0" bIns="0" rtlCol="0" anchor="t">
            <a:spAutoFit/>
          </a:bodyPr>
          <a:lstStyle/>
          <a:p>
            <a:pPr marL="0" lvl="0" indent="0" algn="ctr">
              <a:lnSpc>
                <a:spcPts val="9450"/>
              </a:lnSpc>
              <a:spcBef>
                <a:spcPct val="0"/>
              </a:spcBef>
            </a:pPr>
            <a:r>
              <a:rPr lang="tr-TR" sz="6750" b="1" spc="-135" dirty="0">
                <a:solidFill>
                  <a:srgbClr val="FDFBFB"/>
                </a:solidFill>
                <a:latin typeface="Open Sauce Bold"/>
                <a:ea typeface="Open Sauce Bold"/>
                <a:cs typeface="Open Sauce Bold"/>
                <a:sym typeface="Open Sauce Bold"/>
              </a:rPr>
              <a:t>Planlanan Çalışmalar</a:t>
            </a:r>
            <a:r>
              <a:rPr lang="en-US" sz="6750" b="1" spc="-135" dirty="0">
                <a:solidFill>
                  <a:srgbClr val="FDFBFB"/>
                </a:solidFill>
                <a:latin typeface="Open Sauce Bold"/>
                <a:ea typeface="Open Sauce Bold"/>
                <a:cs typeface="Open Sauce Bold"/>
                <a:sym typeface="Open Sauce Bold"/>
              </a:rPr>
              <a:t>?</a:t>
            </a:r>
          </a:p>
        </p:txBody>
      </p:sp>
      <p:grpSp>
        <p:nvGrpSpPr>
          <p:cNvPr id="11" name="Group 11"/>
          <p:cNvGrpSpPr/>
          <p:nvPr/>
        </p:nvGrpSpPr>
        <p:grpSpPr>
          <a:xfrm>
            <a:off x="17417631" y="9258300"/>
            <a:ext cx="327444" cy="32744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tr-TR"/>
            </a:p>
          </p:txBody>
        </p:sp>
        <p:sp>
          <p:nvSpPr>
            <p:cNvPr id="13" name="TextBox 13"/>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4" name="Group 14"/>
          <p:cNvGrpSpPr/>
          <p:nvPr/>
        </p:nvGrpSpPr>
        <p:grpSpPr>
          <a:xfrm>
            <a:off x="16951816" y="9258300"/>
            <a:ext cx="327444" cy="32744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tr-TR"/>
            </a:p>
          </p:txBody>
        </p:sp>
        <p:sp>
          <p:nvSpPr>
            <p:cNvPr id="16" name="TextBox 16"/>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7" name="Group 17"/>
          <p:cNvGrpSpPr/>
          <p:nvPr/>
        </p:nvGrpSpPr>
        <p:grpSpPr>
          <a:xfrm>
            <a:off x="16465431" y="9258300"/>
            <a:ext cx="327444" cy="32744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tr-TR"/>
            </a:p>
          </p:txBody>
        </p:sp>
        <p:sp>
          <p:nvSpPr>
            <p:cNvPr id="19" name="TextBox 1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0" name="Freeform 9">
            <a:extLst>
              <a:ext uri="{FF2B5EF4-FFF2-40B4-BE49-F238E27FC236}">
                <a16:creationId xmlns:a16="http://schemas.microsoft.com/office/drawing/2014/main" id="{92FEAA09-CB77-5A65-8787-212FA1440166}"/>
              </a:ext>
            </a:extLst>
          </p:cNvPr>
          <p:cNvSpPr/>
          <p:nvPr/>
        </p:nvSpPr>
        <p:spPr>
          <a:xfrm>
            <a:off x="-6191" y="9258994"/>
            <a:ext cx="1104886" cy="1023159"/>
          </a:xfrm>
          <a:custGeom>
            <a:avLst/>
            <a:gdLst/>
            <a:ahLst/>
            <a:cxnLst/>
            <a:rect l="l" t="t" r="r" b="b"/>
            <a:pathLst>
              <a:path w="3510691" h="3559636">
                <a:moveTo>
                  <a:pt x="0" y="0"/>
                </a:moveTo>
                <a:lnTo>
                  <a:pt x="3510692" y="0"/>
                </a:lnTo>
                <a:lnTo>
                  <a:pt x="3510692" y="3559636"/>
                </a:lnTo>
                <a:lnTo>
                  <a:pt x="0" y="3559636"/>
                </a:lnTo>
                <a:lnTo>
                  <a:pt x="0" y="0"/>
                </a:lnTo>
                <a:close/>
              </a:path>
            </a:pathLst>
          </a:custGeom>
          <a:blipFill>
            <a:blip r:embed="rId5"/>
            <a:stretch>
              <a:fillRect/>
            </a:stretch>
          </a:blipFill>
        </p:spPr>
        <p:txBody>
          <a:bodyPr/>
          <a:lstStyle/>
          <a:p>
            <a:endParaRPr lang="tr-T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2778327" y="7417124"/>
            <a:ext cx="12710840" cy="1184047"/>
          </a:xfrm>
          <a:custGeom>
            <a:avLst/>
            <a:gdLst/>
            <a:ahLst/>
            <a:cxnLst/>
            <a:rect l="l" t="t" r="r" b="b"/>
            <a:pathLst>
              <a:path w="12710840" h="1184047">
                <a:moveTo>
                  <a:pt x="0" y="0"/>
                </a:moveTo>
                <a:lnTo>
                  <a:pt x="12710840" y="0"/>
                </a:lnTo>
                <a:lnTo>
                  <a:pt x="12710840" y="1184046"/>
                </a:lnTo>
                <a:lnTo>
                  <a:pt x="0" y="1184046"/>
                </a:lnTo>
                <a:lnTo>
                  <a:pt x="0" y="0"/>
                </a:lnTo>
                <a:close/>
              </a:path>
            </a:pathLst>
          </a:custGeom>
          <a:blipFill>
            <a:blip r:embed="rId3">
              <a:alphaModFix amt="72000"/>
            </a:blip>
            <a:stretch>
              <a:fillRect b="-208633"/>
            </a:stretch>
          </a:blipFill>
        </p:spPr>
        <p:txBody>
          <a:bodyPr/>
          <a:lstStyle/>
          <a:p>
            <a:endParaRPr lang="tr-TR"/>
          </a:p>
        </p:txBody>
      </p:sp>
      <p:grpSp>
        <p:nvGrpSpPr>
          <p:cNvPr id="3" name="Group 3"/>
          <p:cNvGrpSpPr/>
          <p:nvPr/>
        </p:nvGrpSpPr>
        <p:grpSpPr>
          <a:xfrm>
            <a:off x="0" y="0"/>
            <a:ext cx="18288000" cy="7183854"/>
            <a:chOff x="0" y="0"/>
            <a:chExt cx="4816593" cy="1892044"/>
          </a:xfrm>
        </p:grpSpPr>
        <p:sp>
          <p:nvSpPr>
            <p:cNvPr id="4" name="Freeform 4"/>
            <p:cNvSpPr/>
            <p:nvPr/>
          </p:nvSpPr>
          <p:spPr>
            <a:xfrm>
              <a:off x="0" y="0"/>
              <a:ext cx="4816592" cy="1892044"/>
            </a:xfrm>
            <a:custGeom>
              <a:avLst/>
              <a:gdLst/>
              <a:ahLst/>
              <a:cxnLst/>
              <a:rect l="l" t="t" r="r" b="b"/>
              <a:pathLst>
                <a:path w="4816592" h="1892044">
                  <a:moveTo>
                    <a:pt x="0" y="0"/>
                  </a:moveTo>
                  <a:lnTo>
                    <a:pt x="4816592" y="0"/>
                  </a:lnTo>
                  <a:lnTo>
                    <a:pt x="4816592" y="1892044"/>
                  </a:lnTo>
                  <a:lnTo>
                    <a:pt x="0" y="1892044"/>
                  </a:lnTo>
                  <a:close/>
                </a:path>
              </a:pathLst>
            </a:custGeom>
            <a:solidFill>
              <a:srgbClr val="106861"/>
            </a:solidFill>
            <a:ln cap="sq">
              <a:noFill/>
              <a:prstDash val="solid"/>
              <a:miter/>
            </a:ln>
          </p:spPr>
          <p:txBody>
            <a:bodyPr/>
            <a:lstStyle/>
            <a:p>
              <a:endParaRPr lang="tr-TR"/>
            </a:p>
          </p:txBody>
        </p:sp>
        <p:sp>
          <p:nvSpPr>
            <p:cNvPr id="5" name="TextBox 5"/>
            <p:cNvSpPr txBox="1"/>
            <p:nvPr/>
          </p:nvSpPr>
          <p:spPr>
            <a:xfrm>
              <a:off x="0" y="-19050"/>
              <a:ext cx="4816593" cy="1911094"/>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6972127" y="-2747844"/>
            <a:ext cx="25283210" cy="9931697"/>
          </a:xfrm>
          <a:custGeom>
            <a:avLst/>
            <a:gdLst/>
            <a:ahLst/>
            <a:cxnLst/>
            <a:rect l="l" t="t" r="r" b="b"/>
            <a:pathLst>
              <a:path w="25283210" h="9931697">
                <a:moveTo>
                  <a:pt x="0" y="0"/>
                </a:moveTo>
                <a:lnTo>
                  <a:pt x="25283210" y="0"/>
                </a:lnTo>
                <a:lnTo>
                  <a:pt x="25283210" y="9931698"/>
                </a:lnTo>
                <a:lnTo>
                  <a:pt x="0" y="9931698"/>
                </a:lnTo>
                <a:lnTo>
                  <a:pt x="0" y="0"/>
                </a:lnTo>
                <a:close/>
              </a:path>
            </a:pathLst>
          </a:custGeom>
          <a:blipFill>
            <a:blip r:embed="rId4">
              <a:alphaModFix amt="59000"/>
            </a:blip>
            <a:stretch>
              <a:fillRect t="-15563" b="-54044"/>
            </a:stretch>
          </a:blipFill>
          <a:ln cap="sq">
            <a:noFill/>
            <a:prstDash val="solid"/>
            <a:miter/>
          </a:ln>
        </p:spPr>
        <p:txBody>
          <a:bodyPr/>
          <a:lstStyle/>
          <a:p>
            <a:endParaRPr lang="tr-TR"/>
          </a:p>
        </p:txBody>
      </p:sp>
      <p:sp>
        <p:nvSpPr>
          <p:cNvPr id="7" name="TextBox 7"/>
          <p:cNvSpPr txBox="1"/>
          <p:nvPr/>
        </p:nvSpPr>
        <p:spPr>
          <a:xfrm>
            <a:off x="5325953" y="8618747"/>
            <a:ext cx="6928538" cy="803275"/>
          </a:xfrm>
          <a:prstGeom prst="rect">
            <a:avLst/>
          </a:prstGeom>
        </p:spPr>
        <p:txBody>
          <a:bodyPr lIns="0" tIns="0" rIns="0" bIns="0" rtlCol="0" anchor="t">
            <a:spAutoFit/>
          </a:bodyPr>
          <a:lstStyle/>
          <a:p>
            <a:pPr marL="0" lvl="0" indent="0" algn="ctr">
              <a:lnSpc>
                <a:spcPts val="6649"/>
              </a:lnSpc>
              <a:spcBef>
                <a:spcPct val="0"/>
              </a:spcBef>
            </a:pPr>
            <a:r>
              <a:rPr lang="en-US" sz="4749" b="1" spc="-94">
                <a:solidFill>
                  <a:srgbClr val="FDFBFB"/>
                </a:solidFill>
                <a:latin typeface="Open Sauce Bold"/>
                <a:ea typeface="Open Sauce Bold"/>
                <a:cs typeface="Open Sauce Bold"/>
                <a:sym typeface="Open Sauce Bold"/>
              </a:rPr>
              <a:t>HMKÜ Mobil</a:t>
            </a:r>
          </a:p>
        </p:txBody>
      </p:sp>
      <p:grpSp>
        <p:nvGrpSpPr>
          <p:cNvPr id="8" name="Group 8"/>
          <p:cNvGrpSpPr/>
          <p:nvPr/>
        </p:nvGrpSpPr>
        <p:grpSpPr>
          <a:xfrm>
            <a:off x="17417631" y="9258300"/>
            <a:ext cx="327444" cy="32744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tr-TR"/>
            </a:p>
          </p:txBody>
        </p:sp>
        <p:sp>
          <p:nvSpPr>
            <p:cNvPr id="10" name="TextBox 10"/>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1" name="Group 11"/>
          <p:cNvGrpSpPr/>
          <p:nvPr/>
        </p:nvGrpSpPr>
        <p:grpSpPr>
          <a:xfrm>
            <a:off x="16951816" y="9258300"/>
            <a:ext cx="327444" cy="32744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tr-TR"/>
            </a:p>
          </p:txBody>
        </p:sp>
        <p:sp>
          <p:nvSpPr>
            <p:cNvPr id="13" name="TextBox 13"/>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4" name="Group 14"/>
          <p:cNvGrpSpPr/>
          <p:nvPr/>
        </p:nvGrpSpPr>
        <p:grpSpPr>
          <a:xfrm>
            <a:off x="16465431" y="9258300"/>
            <a:ext cx="327444" cy="32744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tr-TR"/>
            </a:p>
          </p:txBody>
        </p:sp>
        <p:sp>
          <p:nvSpPr>
            <p:cNvPr id="16" name="TextBox 16"/>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7" name="Group 17"/>
          <p:cNvGrpSpPr/>
          <p:nvPr/>
        </p:nvGrpSpPr>
        <p:grpSpPr>
          <a:xfrm>
            <a:off x="1048660" y="5143500"/>
            <a:ext cx="16230600" cy="5502951"/>
            <a:chOff x="0" y="0"/>
            <a:chExt cx="4274726" cy="1449337"/>
          </a:xfrm>
        </p:grpSpPr>
        <p:sp>
          <p:nvSpPr>
            <p:cNvPr id="18" name="Freeform 18"/>
            <p:cNvSpPr/>
            <p:nvPr/>
          </p:nvSpPr>
          <p:spPr>
            <a:xfrm>
              <a:off x="0" y="0"/>
              <a:ext cx="4274726" cy="1449337"/>
            </a:xfrm>
            <a:custGeom>
              <a:avLst/>
              <a:gdLst/>
              <a:ahLst/>
              <a:cxnLst/>
              <a:rect l="l" t="t" r="r" b="b"/>
              <a:pathLst>
                <a:path w="4274726" h="1449337">
                  <a:moveTo>
                    <a:pt x="11925" y="0"/>
                  </a:moveTo>
                  <a:lnTo>
                    <a:pt x="4262801" y="0"/>
                  </a:lnTo>
                  <a:cubicBezTo>
                    <a:pt x="4269387" y="0"/>
                    <a:pt x="4274726" y="5339"/>
                    <a:pt x="4274726" y="11925"/>
                  </a:cubicBezTo>
                  <a:lnTo>
                    <a:pt x="4274726" y="1437412"/>
                  </a:lnTo>
                  <a:cubicBezTo>
                    <a:pt x="4274726" y="1443998"/>
                    <a:pt x="4269387" y="1449337"/>
                    <a:pt x="4262801" y="1449337"/>
                  </a:cubicBezTo>
                  <a:lnTo>
                    <a:pt x="11925" y="1449337"/>
                  </a:lnTo>
                  <a:cubicBezTo>
                    <a:pt x="5339" y="1449337"/>
                    <a:pt x="0" y="1443998"/>
                    <a:pt x="0" y="1437412"/>
                  </a:cubicBezTo>
                  <a:lnTo>
                    <a:pt x="0" y="11925"/>
                  </a:lnTo>
                  <a:cubicBezTo>
                    <a:pt x="0" y="5339"/>
                    <a:pt x="5339" y="0"/>
                    <a:pt x="11925" y="0"/>
                  </a:cubicBezTo>
                  <a:close/>
                </a:path>
              </a:pathLst>
            </a:custGeom>
            <a:solidFill>
              <a:srgbClr val="106861"/>
            </a:solidFill>
            <a:ln cap="rnd">
              <a:noFill/>
              <a:prstDash val="solid"/>
              <a:round/>
            </a:ln>
          </p:spPr>
          <p:txBody>
            <a:bodyPr/>
            <a:lstStyle/>
            <a:p>
              <a:endParaRPr lang="tr-TR"/>
            </a:p>
          </p:txBody>
        </p:sp>
        <p:sp>
          <p:nvSpPr>
            <p:cNvPr id="19" name="TextBox 19"/>
            <p:cNvSpPr txBox="1"/>
            <p:nvPr/>
          </p:nvSpPr>
          <p:spPr>
            <a:xfrm>
              <a:off x="0" y="-38100"/>
              <a:ext cx="4274726" cy="1487437"/>
            </a:xfrm>
            <a:prstGeom prst="rect">
              <a:avLst/>
            </a:prstGeom>
          </p:spPr>
          <p:txBody>
            <a:bodyPr lIns="50800" tIns="50800" rIns="50800" bIns="50800" rtlCol="0" anchor="ctr"/>
            <a:lstStyle/>
            <a:p>
              <a:pPr algn="ctr">
                <a:lnSpc>
                  <a:spcPts val="6174"/>
                </a:lnSpc>
              </a:pPr>
              <a:r>
                <a:rPr lang="en-US" sz="4749" b="1" dirty="0">
                  <a:solidFill>
                    <a:srgbClr val="FFFFFF"/>
                  </a:solidFill>
                  <a:latin typeface="Open Sauce Bold"/>
                  <a:ea typeface="Open Sauce Bold"/>
                  <a:cs typeface="Open Sauce Bold"/>
                  <a:sym typeface="Open Sauce Bold"/>
                </a:rPr>
                <a:t>HMKÜ Mobil</a:t>
              </a:r>
            </a:p>
            <a:p>
              <a:pPr algn="l">
                <a:lnSpc>
                  <a:spcPts val="6174"/>
                </a:lnSpc>
              </a:pPr>
              <a:endParaRPr lang="en-US" sz="4749" b="1" dirty="0">
                <a:solidFill>
                  <a:srgbClr val="FFFFFF"/>
                </a:solidFill>
                <a:latin typeface="Open Sauce Bold"/>
                <a:ea typeface="Open Sauce Bold"/>
                <a:cs typeface="Open Sauce Bold"/>
                <a:sym typeface="Open Sauce Bold"/>
              </a:endParaRPr>
            </a:p>
            <a:p>
              <a:pPr marL="565657" lvl="1" indent="-282829" algn="l">
                <a:lnSpc>
                  <a:spcPts val="3405"/>
                </a:lnSpc>
                <a:buFont typeface="Arial"/>
                <a:buChar char="•"/>
              </a:pPr>
              <a:r>
                <a:rPr lang="en-US" sz="2619" dirty="0">
                  <a:solidFill>
                    <a:srgbClr val="FFFFFF"/>
                  </a:solidFill>
                  <a:latin typeface="Open Sauce"/>
                  <a:ea typeface="Open Sauce"/>
                  <a:cs typeface="Open Sauce"/>
                  <a:sym typeface="Open Sauce"/>
                </a:rPr>
                <a:t>HMKÜ Mobil”, </a:t>
              </a:r>
              <a:r>
                <a:rPr lang="en-US" sz="2619" dirty="0" err="1">
                  <a:solidFill>
                    <a:srgbClr val="FFFFFF"/>
                  </a:solidFill>
                  <a:latin typeface="Open Sauce"/>
                  <a:ea typeface="Open Sauce"/>
                  <a:cs typeface="Open Sauce"/>
                  <a:sym typeface="Open Sauce"/>
                </a:rPr>
                <a:t>tüm</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HMKÜ’lülerin</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günlük</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yaşamda</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ihtiyaç</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duyduğu</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çok</a:t>
              </a:r>
              <a:r>
                <a:rPr lang="tr-TR"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sayıda</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işlemi</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birkaç</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tuş</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ile</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yapabilmesini</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sağlayacak</a:t>
              </a:r>
              <a:endParaRPr lang="en-US" sz="2619" dirty="0">
                <a:solidFill>
                  <a:srgbClr val="FFFFFF"/>
                </a:solidFill>
                <a:latin typeface="Open Sauce"/>
                <a:ea typeface="Open Sauce"/>
                <a:cs typeface="Open Sauce"/>
                <a:sym typeface="Open Sauce"/>
              </a:endParaRPr>
            </a:p>
            <a:p>
              <a:pPr marL="565657" lvl="1" indent="-282829" algn="l">
                <a:lnSpc>
                  <a:spcPts val="3405"/>
                </a:lnSpc>
                <a:buFont typeface="Arial"/>
                <a:buChar char="•"/>
              </a:pPr>
              <a:r>
                <a:rPr lang="en-US" sz="2619" dirty="0">
                  <a:solidFill>
                    <a:srgbClr val="FFFFFF"/>
                  </a:solidFill>
                  <a:latin typeface="Open Sauce"/>
                  <a:ea typeface="Open Sauce"/>
                  <a:cs typeface="Open Sauce"/>
                  <a:sym typeface="Open Sauce"/>
                </a:rPr>
                <a:t>HMKÜ </a:t>
              </a:r>
              <a:r>
                <a:rPr lang="en-US" sz="2619" dirty="0" err="1">
                  <a:solidFill>
                    <a:srgbClr val="FFFFFF"/>
                  </a:solidFill>
                  <a:latin typeface="Open Sauce"/>
                  <a:ea typeface="Open Sauce"/>
                  <a:cs typeface="Open Sauce"/>
                  <a:sym typeface="Open Sauce"/>
                </a:rPr>
                <a:t>kimliklerinize</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dair</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bilgileri</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ve</a:t>
              </a:r>
              <a:r>
                <a:rPr lang="en-US" sz="2619" dirty="0">
                  <a:solidFill>
                    <a:srgbClr val="FFFFFF"/>
                  </a:solidFill>
                  <a:latin typeface="Open Sauce"/>
                  <a:ea typeface="Open Sauce"/>
                  <a:cs typeface="Open Sauce"/>
                  <a:sym typeface="Open Sauce"/>
                </a:rPr>
                <a:t> kart </a:t>
              </a:r>
              <a:r>
                <a:rPr lang="en-US" sz="2619" dirty="0" err="1">
                  <a:solidFill>
                    <a:srgbClr val="FFFFFF"/>
                  </a:solidFill>
                  <a:latin typeface="Open Sauce"/>
                  <a:ea typeface="Open Sauce"/>
                  <a:cs typeface="Open Sauce"/>
                  <a:sym typeface="Open Sauce"/>
                </a:rPr>
                <a:t>bakiyenizi</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görüntüleyebilir</a:t>
              </a:r>
              <a:r>
                <a:rPr lang="en-US" sz="2619" dirty="0">
                  <a:solidFill>
                    <a:srgbClr val="FFFFFF"/>
                  </a:solidFill>
                  <a:latin typeface="Open Sauce"/>
                  <a:ea typeface="Open Sauce"/>
                  <a:cs typeface="Open Sauce"/>
                  <a:sym typeface="Open Sauce"/>
                </a:rPr>
                <a:t>,</a:t>
              </a:r>
            </a:p>
            <a:p>
              <a:pPr marL="565657" lvl="1" indent="-282829" algn="l">
                <a:lnSpc>
                  <a:spcPts val="3405"/>
                </a:lnSpc>
                <a:buFont typeface="Arial"/>
                <a:buChar char="•"/>
              </a:pPr>
              <a:r>
                <a:rPr lang="en-US" sz="2619" dirty="0" err="1">
                  <a:solidFill>
                    <a:srgbClr val="FFFFFF"/>
                  </a:solidFill>
                  <a:latin typeface="Open Sauce"/>
                  <a:ea typeface="Open Sauce"/>
                  <a:cs typeface="Open Sauce"/>
                  <a:sym typeface="Open Sauce"/>
                </a:rPr>
                <a:t>Öğrenci</a:t>
              </a:r>
              <a:r>
                <a:rPr lang="en-US" sz="2619" dirty="0">
                  <a:solidFill>
                    <a:srgbClr val="FFFFFF"/>
                  </a:solidFill>
                  <a:latin typeface="Open Sauce"/>
                  <a:ea typeface="Open Sauce"/>
                  <a:cs typeface="Open Sauce"/>
                  <a:sym typeface="Open Sauce"/>
                </a:rPr>
                <a:t> Bilgi </a:t>
              </a:r>
              <a:r>
                <a:rPr lang="en-US" sz="2619" dirty="0" err="1">
                  <a:solidFill>
                    <a:srgbClr val="FFFFFF"/>
                  </a:solidFill>
                  <a:latin typeface="Open Sauce"/>
                  <a:ea typeface="Open Sauce"/>
                  <a:cs typeface="Open Sauce"/>
                  <a:sym typeface="Open Sauce"/>
                </a:rPr>
                <a:t>Sistemi</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entegrasyonları</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ile</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dönem</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içi</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notlarınızı</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dönem</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sonu</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notlarınızı</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yoklama</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gibi</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bilgilerinizi</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takip</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edebilir</a:t>
              </a:r>
              <a:r>
                <a:rPr lang="en-US" sz="2619" dirty="0">
                  <a:solidFill>
                    <a:srgbClr val="FFFFFF"/>
                  </a:solidFill>
                  <a:latin typeface="Open Sauce"/>
                  <a:ea typeface="Open Sauce"/>
                  <a:cs typeface="Open Sauce"/>
                  <a:sym typeface="Open Sauce"/>
                </a:rPr>
                <a:t>,</a:t>
              </a:r>
            </a:p>
            <a:p>
              <a:pPr marL="565657" lvl="1" indent="-282829" algn="l">
                <a:lnSpc>
                  <a:spcPts val="3405"/>
                </a:lnSpc>
                <a:buFont typeface="Arial"/>
                <a:buChar char="•"/>
              </a:pPr>
              <a:r>
                <a:rPr lang="en-US" sz="2619" dirty="0" err="1">
                  <a:solidFill>
                    <a:srgbClr val="FFFFFF"/>
                  </a:solidFill>
                  <a:latin typeface="Open Sauce"/>
                  <a:ea typeface="Open Sauce"/>
                  <a:cs typeface="Open Sauce"/>
                  <a:sym typeface="Open Sauce"/>
                </a:rPr>
                <a:t>Dijital</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kartvizitinizi</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kullanabilir</a:t>
              </a:r>
              <a:r>
                <a:rPr lang="en-US" sz="2619" dirty="0">
                  <a:solidFill>
                    <a:srgbClr val="FFFFFF"/>
                  </a:solidFill>
                  <a:latin typeface="Open Sauce"/>
                  <a:ea typeface="Open Sauce"/>
                  <a:cs typeface="Open Sauce"/>
                  <a:sym typeface="Open Sauce"/>
                </a:rPr>
                <a:t>,</a:t>
              </a:r>
            </a:p>
            <a:p>
              <a:pPr marL="565657" lvl="1" indent="-282829" algn="l">
                <a:lnSpc>
                  <a:spcPts val="3405"/>
                </a:lnSpc>
                <a:buFont typeface="Arial"/>
                <a:buChar char="•"/>
              </a:pPr>
              <a:r>
                <a:rPr lang="en-US" sz="2619" dirty="0" err="1">
                  <a:solidFill>
                    <a:srgbClr val="FFFFFF"/>
                  </a:solidFill>
                  <a:latin typeface="Open Sauce"/>
                  <a:ea typeface="Open Sauce"/>
                  <a:cs typeface="Open Sauce"/>
                  <a:sym typeface="Open Sauce"/>
                </a:rPr>
                <a:t>Diğer</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birçok</a:t>
              </a:r>
              <a:r>
                <a:rPr lang="en-US" sz="2619" dirty="0">
                  <a:solidFill>
                    <a:srgbClr val="FFFFFF"/>
                  </a:solidFill>
                  <a:latin typeface="Open Sauce"/>
                  <a:ea typeface="Open Sauce"/>
                  <a:cs typeface="Open Sauce"/>
                  <a:sym typeface="Open Sauce"/>
                </a:rPr>
                <a:t> </a:t>
              </a:r>
              <a:r>
                <a:rPr lang="en-US" sz="2619" dirty="0" err="1">
                  <a:solidFill>
                    <a:srgbClr val="FFFFFF"/>
                  </a:solidFill>
                  <a:latin typeface="Open Sauce"/>
                  <a:ea typeface="Open Sauce"/>
                  <a:cs typeface="Open Sauce"/>
                  <a:sym typeface="Open Sauce"/>
                </a:rPr>
                <a:t>özelliği</a:t>
              </a:r>
              <a:r>
                <a:rPr lang="en-US" sz="2619" dirty="0">
                  <a:solidFill>
                    <a:srgbClr val="FFFFFF"/>
                  </a:solidFill>
                  <a:latin typeface="Open Sauce"/>
                  <a:ea typeface="Open Sauce"/>
                  <a:cs typeface="Open Sauce"/>
                  <a:sym typeface="Open Sauce"/>
                </a:rPr>
                <a:t> de </a:t>
              </a:r>
              <a:r>
                <a:rPr lang="en-US" sz="2619" dirty="0" err="1">
                  <a:solidFill>
                    <a:srgbClr val="FFFFFF"/>
                  </a:solidFill>
                  <a:latin typeface="Open Sauce"/>
                  <a:ea typeface="Open Sauce"/>
                  <a:cs typeface="Open Sauce"/>
                  <a:sym typeface="Open Sauce"/>
                </a:rPr>
                <a:t>kullanabilirsiniz</a:t>
              </a:r>
              <a:r>
                <a:rPr lang="en-US" sz="2619" dirty="0">
                  <a:solidFill>
                    <a:srgbClr val="FFFFFF"/>
                  </a:solidFill>
                  <a:latin typeface="Open Sauce"/>
                  <a:ea typeface="Open Sauce"/>
                  <a:cs typeface="Open Sauce"/>
                  <a:sym typeface="Open Sauce"/>
                </a:rPr>
                <a:t>.</a:t>
              </a:r>
            </a:p>
            <a:p>
              <a:pPr marL="0" lvl="0" indent="0" algn="ctr">
                <a:lnSpc>
                  <a:spcPts val="2859"/>
                </a:lnSpc>
                <a:spcBef>
                  <a:spcPct val="0"/>
                </a:spcBef>
              </a:pPr>
              <a:endParaRPr lang="en-US" sz="2619" dirty="0">
                <a:solidFill>
                  <a:srgbClr val="FFFFFF"/>
                </a:solidFill>
                <a:latin typeface="Open Sauce"/>
                <a:ea typeface="Open Sauce"/>
                <a:cs typeface="Open Sauce"/>
                <a:sym typeface="Open Sauce"/>
              </a:endParaRPr>
            </a:p>
          </p:txBody>
        </p:sp>
      </p:grpSp>
      <p:sp>
        <p:nvSpPr>
          <p:cNvPr id="20" name="Freeform 9">
            <a:extLst>
              <a:ext uri="{FF2B5EF4-FFF2-40B4-BE49-F238E27FC236}">
                <a16:creationId xmlns:a16="http://schemas.microsoft.com/office/drawing/2014/main" id="{A7E4D8C5-EA6E-33D5-CF21-0B4793BEBA54}"/>
              </a:ext>
            </a:extLst>
          </p:cNvPr>
          <p:cNvSpPr/>
          <p:nvPr/>
        </p:nvSpPr>
        <p:spPr>
          <a:xfrm>
            <a:off x="-6191" y="9258994"/>
            <a:ext cx="1104886" cy="1023159"/>
          </a:xfrm>
          <a:custGeom>
            <a:avLst/>
            <a:gdLst/>
            <a:ahLst/>
            <a:cxnLst/>
            <a:rect l="l" t="t" r="r" b="b"/>
            <a:pathLst>
              <a:path w="3510691" h="3559636">
                <a:moveTo>
                  <a:pt x="0" y="0"/>
                </a:moveTo>
                <a:lnTo>
                  <a:pt x="3510692" y="0"/>
                </a:lnTo>
                <a:lnTo>
                  <a:pt x="3510692" y="3559636"/>
                </a:lnTo>
                <a:lnTo>
                  <a:pt x="0" y="3559636"/>
                </a:lnTo>
                <a:lnTo>
                  <a:pt x="0" y="0"/>
                </a:lnTo>
                <a:close/>
              </a:path>
            </a:pathLst>
          </a:custGeom>
          <a:blipFill>
            <a:blip r:embed="rId5"/>
            <a:stretch>
              <a:fillRect/>
            </a:stretch>
          </a:blipFill>
        </p:spPr>
        <p:txBody>
          <a:bodyPr/>
          <a:lstStyle/>
          <a:p>
            <a:endParaRPr lang="tr-T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87947" y="7616825"/>
            <a:ext cx="10112605" cy="803275"/>
          </a:xfrm>
          <a:prstGeom prst="rect">
            <a:avLst/>
          </a:prstGeom>
        </p:spPr>
        <p:txBody>
          <a:bodyPr lIns="0" tIns="0" rIns="0" bIns="0" rtlCol="0" anchor="t">
            <a:spAutoFit/>
          </a:bodyPr>
          <a:lstStyle/>
          <a:p>
            <a:pPr marL="0" lvl="0" indent="0" algn="l">
              <a:lnSpc>
                <a:spcPts val="6649"/>
              </a:lnSpc>
              <a:spcBef>
                <a:spcPct val="0"/>
              </a:spcBef>
            </a:pPr>
            <a:r>
              <a:rPr lang="en-US" sz="4749" b="1" spc="446" dirty="0" err="1">
                <a:solidFill>
                  <a:srgbClr val="000000"/>
                </a:solidFill>
                <a:latin typeface="Open Sauce Bold"/>
                <a:ea typeface="Open Sauce Bold"/>
                <a:cs typeface="Open Sauce Bold"/>
                <a:sym typeface="Open Sauce Bold"/>
              </a:rPr>
              <a:t>Öğrenci</a:t>
            </a:r>
            <a:r>
              <a:rPr lang="en-US" sz="4749" b="1" spc="446" dirty="0">
                <a:solidFill>
                  <a:srgbClr val="000000"/>
                </a:solidFill>
                <a:latin typeface="Open Sauce Bold"/>
                <a:ea typeface="Open Sauce Bold"/>
                <a:cs typeface="Open Sauce Bold"/>
                <a:sym typeface="Open Sauce Bold"/>
              </a:rPr>
              <a:t> </a:t>
            </a:r>
            <a:r>
              <a:rPr lang="en-US" sz="4749" b="1" spc="446" dirty="0" err="1">
                <a:solidFill>
                  <a:srgbClr val="000000"/>
                </a:solidFill>
                <a:latin typeface="Open Sauce Bold"/>
                <a:ea typeface="Open Sauce Bold"/>
                <a:cs typeface="Open Sauce Bold"/>
                <a:sym typeface="Open Sauce Bold"/>
              </a:rPr>
              <a:t>Randevu</a:t>
            </a:r>
            <a:r>
              <a:rPr lang="en-US" sz="4749" b="1" spc="446" dirty="0">
                <a:solidFill>
                  <a:srgbClr val="000000"/>
                </a:solidFill>
                <a:latin typeface="Open Sauce Bold"/>
                <a:ea typeface="Open Sauce Bold"/>
                <a:cs typeface="Open Sauce Bold"/>
                <a:sym typeface="Open Sauce Bold"/>
              </a:rPr>
              <a:t> </a:t>
            </a:r>
            <a:r>
              <a:rPr lang="en-US" sz="4749" b="1" spc="446" dirty="0" err="1">
                <a:solidFill>
                  <a:srgbClr val="000000"/>
                </a:solidFill>
                <a:latin typeface="Open Sauce Bold"/>
                <a:ea typeface="Open Sauce Bold"/>
                <a:cs typeface="Open Sauce Bold"/>
                <a:sym typeface="Open Sauce Bold"/>
              </a:rPr>
              <a:t>Sistemi</a:t>
            </a:r>
            <a:endParaRPr lang="en-US" sz="4749" b="1" spc="446" dirty="0">
              <a:solidFill>
                <a:srgbClr val="000000"/>
              </a:solidFill>
              <a:latin typeface="Open Sauce Bold"/>
              <a:ea typeface="Open Sauce Bold"/>
              <a:cs typeface="Open Sauce Bold"/>
              <a:sym typeface="Open Sauce Bold"/>
            </a:endParaRPr>
          </a:p>
        </p:txBody>
      </p:sp>
      <p:grpSp>
        <p:nvGrpSpPr>
          <p:cNvPr id="3" name="Group 3"/>
          <p:cNvGrpSpPr/>
          <p:nvPr/>
        </p:nvGrpSpPr>
        <p:grpSpPr>
          <a:xfrm>
            <a:off x="-1868494" y="-2100713"/>
            <a:ext cx="4201427" cy="42014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AEEA00"/>
              </a:solidFill>
              <a:prstDash val="solid"/>
              <a:miter/>
            </a:ln>
          </p:spPr>
          <p:txBody>
            <a:bodyPr/>
            <a:lstStyle/>
            <a:p>
              <a:endParaRPr lang="tr-TR"/>
            </a:p>
          </p:txBody>
        </p:sp>
        <p:sp>
          <p:nvSpPr>
            <p:cNvPr id="5" name="TextBox 5"/>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6" name="Group 6"/>
          <p:cNvGrpSpPr/>
          <p:nvPr/>
        </p:nvGrpSpPr>
        <p:grpSpPr>
          <a:xfrm>
            <a:off x="14663422" y="908274"/>
            <a:ext cx="762083" cy="7620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cap="sq">
              <a:noFill/>
              <a:prstDash val="solid"/>
              <a:miter/>
            </a:ln>
          </p:spPr>
          <p:txBody>
            <a:bodyPr/>
            <a:lstStyle/>
            <a:p>
              <a:endParaRPr lang="tr-TR"/>
            </a:p>
          </p:txBody>
        </p:sp>
        <p:sp>
          <p:nvSpPr>
            <p:cNvPr id="8" name="TextBox 8"/>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9" name="Group 9"/>
          <p:cNvGrpSpPr/>
          <p:nvPr/>
        </p:nvGrpSpPr>
        <p:grpSpPr>
          <a:xfrm>
            <a:off x="-575233" y="9258300"/>
            <a:ext cx="1614906" cy="161490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cap="sq">
              <a:noFill/>
              <a:prstDash val="solid"/>
              <a:miter/>
            </a:ln>
          </p:spPr>
          <p:txBody>
            <a:bodyPr/>
            <a:lstStyle/>
            <a:p>
              <a:endParaRPr lang="tr-TR"/>
            </a:p>
          </p:txBody>
        </p:sp>
        <p:sp>
          <p:nvSpPr>
            <p:cNvPr id="11" name="TextBox 1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Freeform 12"/>
          <p:cNvSpPr/>
          <p:nvPr/>
        </p:nvSpPr>
        <p:spPr>
          <a:xfrm>
            <a:off x="15213701" y="3645500"/>
            <a:ext cx="3293700" cy="6611441"/>
          </a:xfrm>
          <a:custGeom>
            <a:avLst/>
            <a:gdLst/>
            <a:ahLst/>
            <a:cxnLst/>
            <a:rect l="l" t="t" r="r" b="b"/>
            <a:pathLst>
              <a:path w="3293700" h="6611441">
                <a:moveTo>
                  <a:pt x="0" y="0"/>
                </a:moveTo>
                <a:lnTo>
                  <a:pt x="3293699" y="0"/>
                </a:lnTo>
                <a:lnTo>
                  <a:pt x="3293699" y="6611442"/>
                </a:lnTo>
                <a:lnTo>
                  <a:pt x="0" y="6611442"/>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tr-TR"/>
          </a:p>
        </p:txBody>
      </p:sp>
      <p:grpSp>
        <p:nvGrpSpPr>
          <p:cNvPr id="13" name="Group 13"/>
          <p:cNvGrpSpPr/>
          <p:nvPr/>
        </p:nvGrpSpPr>
        <p:grpSpPr>
          <a:xfrm>
            <a:off x="0" y="0"/>
            <a:ext cx="14663422" cy="7287084"/>
            <a:chOff x="0" y="0"/>
            <a:chExt cx="1073478" cy="533472"/>
          </a:xfrm>
        </p:grpSpPr>
        <p:sp>
          <p:nvSpPr>
            <p:cNvPr id="14" name="Freeform 14"/>
            <p:cNvSpPr/>
            <p:nvPr/>
          </p:nvSpPr>
          <p:spPr>
            <a:xfrm>
              <a:off x="0" y="0"/>
              <a:ext cx="1073478" cy="533472"/>
            </a:xfrm>
            <a:custGeom>
              <a:avLst/>
              <a:gdLst/>
              <a:ahLst/>
              <a:cxnLst/>
              <a:rect l="l" t="t" r="r" b="b"/>
              <a:pathLst>
                <a:path w="1073478" h="533472">
                  <a:moveTo>
                    <a:pt x="12143" y="0"/>
                  </a:moveTo>
                  <a:lnTo>
                    <a:pt x="1061335" y="0"/>
                  </a:lnTo>
                  <a:cubicBezTo>
                    <a:pt x="1064555" y="0"/>
                    <a:pt x="1067644" y="1279"/>
                    <a:pt x="1069922" y="3557"/>
                  </a:cubicBezTo>
                  <a:cubicBezTo>
                    <a:pt x="1072199" y="5834"/>
                    <a:pt x="1073478" y="8923"/>
                    <a:pt x="1073478" y="12143"/>
                  </a:cubicBezTo>
                  <a:lnTo>
                    <a:pt x="1073478" y="521329"/>
                  </a:lnTo>
                  <a:cubicBezTo>
                    <a:pt x="1073478" y="528035"/>
                    <a:pt x="1068041" y="533472"/>
                    <a:pt x="1061335" y="533472"/>
                  </a:cubicBezTo>
                  <a:lnTo>
                    <a:pt x="12143" y="533472"/>
                  </a:lnTo>
                  <a:cubicBezTo>
                    <a:pt x="8923" y="533472"/>
                    <a:pt x="5834" y="532193"/>
                    <a:pt x="3557" y="529915"/>
                  </a:cubicBezTo>
                  <a:cubicBezTo>
                    <a:pt x="1279" y="527638"/>
                    <a:pt x="0" y="524549"/>
                    <a:pt x="0" y="521329"/>
                  </a:cubicBezTo>
                  <a:lnTo>
                    <a:pt x="0" y="12143"/>
                  </a:lnTo>
                  <a:cubicBezTo>
                    <a:pt x="0" y="8923"/>
                    <a:pt x="1279" y="5834"/>
                    <a:pt x="3557" y="3557"/>
                  </a:cubicBezTo>
                  <a:cubicBezTo>
                    <a:pt x="5834" y="1279"/>
                    <a:pt x="8923" y="0"/>
                    <a:pt x="12143" y="0"/>
                  </a:cubicBezTo>
                  <a:close/>
                </a:path>
              </a:pathLst>
            </a:custGeom>
            <a:blipFill>
              <a:blip r:embed="rId4"/>
              <a:stretch>
                <a:fillRect t="-17158" b="-17158"/>
              </a:stretch>
            </a:blipFill>
          </p:spPr>
          <p:txBody>
            <a:bodyPr/>
            <a:lstStyle/>
            <a:p>
              <a:endParaRPr lang="tr-TR"/>
            </a:p>
          </p:txBody>
        </p:sp>
      </p:grpSp>
      <p:sp>
        <p:nvSpPr>
          <p:cNvPr id="15" name="Freeform 9">
            <a:extLst>
              <a:ext uri="{FF2B5EF4-FFF2-40B4-BE49-F238E27FC236}">
                <a16:creationId xmlns:a16="http://schemas.microsoft.com/office/drawing/2014/main" id="{A1E0C080-48E5-0A33-F775-2DBD20FA1C7D}"/>
              </a:ext>
            </a:extLst>
          </p:cNvPr>
          <p:cNvSpPr/>
          <p:nvPr/>
        </p:nvSpPr>
        <p:spPr>
          <a:xfrm>
            <a:off x="-6191" y="9258994"/>
            <a:ext cx="1104886" cy="1023159"/>
          </a:xfrm>
          <a:custGeom>
            <a:avLst/>
            <a:gdLst/>
            <a:ahLst/>
            <a:cxnLst/>
            <a:rect l="l" t="t" r="r" b="b"/>
            <a:pathLst>
              <a:path w="3510691" h="3559636">
                <a:moveTo>
                  <a:pt x="0" y="0"/>
                </a:moveTo>
                <a:lnTo>
                  <a:pt x="3510692" y="0"/>
                </a:lnTo>
                <a:lnTo>
                  <a:pt x="3510692" y="3559636"/>
                </a:lnTo>
                <a:lnTo>
                  <a:pt x="0" y="3559636"/>
                </a:lnTo>
                <a:lnTo>
                  <a:pt x="0" y="0"/>
                </a:lnTo>
                <a:close/>
              </a:path>
            </a:pathLst>
          </a:custGeom>
          <a:blipFill>
            <a:blip r:embed="rId5"/>
            <a:stretch>
              <a:fillRect/>
            </a:stretch>
          </a:blipFill>
        </p:spPr>
        <p:txBody>
          <a:bodyPr/>
          <a:lstStyle/>
          <a:p>
            <a:endParaRPr lang="tr-T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37156" y="2693215"/>
            <a:ext cx="10813689" cy="4924128"/>
            <a:chOff x="0" y="0"/>
            <a:chExt cx="3387366" cy="1542473"/>
          </a:xfrm>
        </p:grpSpPr>
        <p:sp>
          <p:nvSpPr>
            <p:cNvPr id="3" name="Freeform 3"/>
            <p:cNvSpPr/>
            <p:nvPr/>
          </p:nvSpPr>
          <p:spPr>
            <a:xfrm>
              <a:off x="0" y="0"/>
              <a:ext cx="3387366" cy="1542473"/>
            </a:xfrm>
            <a:custGeom>
              <a:avLst/>
              <a:gdLst/>
              <a:ahLst/>
              <a:cxnLst/>
              <a:rect l="l" t="t" r="r" b="b"/>
              <a:pathLst>
                <a:path w="3387366" h="1542473">
                  <a:moveTo>
                    <a:pt x="32217" y="0"/>
                  </a:moveTo>
                  <a:lnTo>
                    <a:pt x="3355149" y="0"/>
                  </a:lnTo>
                  <a:cubicBezTo>
                    <a:pt x="3372942" y="0"/>
                    <a:pt x="3387366" y="14424"/>
                    <a:pt x="3387366" y="32217"/>
                  </a:cubicBezTo>
                  <a:lnTo>
                    <a:pt x="3387366" y="1510256"/>
                  </a:lnTo>
                  <a:cubicBezTo>
                    <a:pt x="3387366" y="1528049"/>
                    <a:pt x="3372942" y="1542473"/>
                    <a:pt x="3355149" y="1542473"/>
                  </a:cubicBezTo>
                  <a:lnTo>
                    <a:pt x="32217" y="1542473"/>
                  </a:lnTo>
                  <a:cubicBezTo>
                    <a:pt x="23673" y="1542473"/>
                    <a:pt x="15478" y="1539079"/>
                    <a:pt x="9436" y="1533037"/>
                  </a:cubicBezTo>
                  <a:cubicBezTo>
                    <a:pt x="3394" y="1526995"/>
                    <a:pt x="0" y="1518801"/>
                    <a:pt x="0" y="1510256"/>
                  </a:cubicBezTo>
                  <a:lnTo>
                    <a:pt x="0" y="32217"/>
                  </a:lnTo>
                  <a:cubicBezTo>
                    <a:pt x="0" y="14424"/>
                    <a:pt x="14424" y="0"/>
                    <a:pt x="32217" y="0"/>
                  </a:cubicBezTo>
                  <a:close/>
                </a:path>
              </a:pathLst>
            </a:custGeom>
            <a:solidFill>
              <a:srgbClr val="106861"/>
            </a:solidFill>
            <a:ln cap="rnd">
              <a:noFill/>
              <a:prstDash val="solid"/>
              <a:round/>
            </a:ln>
          </p:spPr>
          <p:txBody>
            <a:bodyPr/>
            <a:lstStyle/>
            <a:p>
              <a:endParaRPr lang="tr-TR"/>
            </a:p>
          </p:txBody>
        </p:sp>
        <p:sp>
          <p:nvSpPr>
            <p:cNvPr id="4" name="TextBox 4"/>
            <p:cNvSpPr txBox="1"/>
            <p:nvPr/>
          </p:nvSpPr>
          <p:spPr>
            <a:xfrm>
              <a:off x="0" y="-38100"/>
              <a:ext cx="3387366" cy="1580573"/>
            </a:xfrm>
            <a:prstGeom prst="rect">
              <a:avLst/>
            </a:prstGeom>
          </p:spPr>
          <p:txBody>
            <a:bodyPr lIns="50800" tIns="50800" rIns="50800" bIns="50800" rtlCol="0" anchor="ctr"/>
            <a:lstStyle/>
            <a:p>
              <a:pPr marL="0" lvl="0" indent="0" algn="ctr">
                <a:lnSpc>
                  <a:spcPts val="3035"/>
                </a:lnSpc>
                <a:spcBef>
                  <a:spcPct val="0"/>
                </a:spcBef>
              </a:pPr>
              <a:endParaRPr/>
            </a:p>
          </p:txBody>
        </p:sp>
      </p:grpSp>
      <p:sp>
        <p:nvSpPr>
          <p:cNvPr id="5" name="Freeform 5"/>
          <p:cNvSpPr/>
          <p:nvPr/>
        </p:nvSpPr>
        <p:spPr>
          <a:xfrm>
            <a:off x="868394" y="2100713"/>
            <a:ext cx="6083085" cy="6083085"/>
          </a:xfrm>
          <a:custGeom>
            <a:avLst/>
            <a:gdLst/>
            <a:ahLst/>
            <a:cxnLst/>
            <a:rect l="l" t="t" r="r" b="b"/>
            <a:pathLst>
              <a:path w="6083085" h="6083085">
                <a:moveTo>
                  <a:pt x="0" y="0"/>
                </a:moveTo>
                <a:lnTo>
                  <a:pt x="6083085" y="0"/>
                </a:lnTo>
                <a:lnTo>
                  <a:pt x="6083085" y="6083086"/>
                </a:lnTo>
                <a:lnTo>
                  <a:pt x="0" y="608308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tr-TR"/>
          </a:p>
        </p:txBody>
      </p:sp>
      <p:grpSp>
        <p:nvGrpSpPr>
          <p:cNvPr id="6" name="Group 6"/>
          <p:cNvGrpSpPr/>
          <p:nvPr/>
        </p:nvGrpSpPr>
        <p:grpSpPr>
          <a:xfrm>
            <a:off x="1434840" y="2667169"/>
            <a:ext cx="4950194" cy="4950174"/>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697" b="-697"/>
              </a:stretch>
            </a:blipFill>
          </p:spPr>
          <p:txBody>
            <a:bodyPr/>
            <a:lstStyle/>
            <a:p>
              <a:endParaRPr lang="tr-TR"/>
            </a:p>
          </p:txBody>
        </p:sp>
      </p:grpSp>
      <p:sp>
        <p:nvSpPr>
          <p:cNvPr id="8" name="TextBox 8"/>
          <p:cNvSpPr txBox="1"/>
          <p:nvPr/>
        </p:nvSpPr>
        <p:spPr>
          <a:xfrm>
            <a:off x="6951479" y="4282005"/>
            <a:ext cx="6097338" cy="861495"/>
          </a:xfrm>
          <a:prstGeom prst="rect">
            <a:avLst/>
          </a:prstGeom>
        </p:spPr>
        <p:txBody>
          <a:bodyPr lIns="0" tIns="0" rIns="0" bIns="0" rtlCol="0" anchor="t">
            <a:spAutoFit/>
          </a:bodyPr>
          <a:lstStyle/>
          <a:p>
            <a:pPr marL="0" lvl="0" indent="0" algn="l">
              <a:lnSpc>
                <a:spcPts val="7116"/>
              </a:lnSpc>
              <a:spcBef>
                <a:spcPct val="0"/>
              </a:spcBef>
            </a:pPr>
            <a:r>
              <a:rPr lang="en-US" sz="5082" b="1" spc="477">
                <a:solidFill>
                  <a:srgbClr val="FFFFFF"/>
                </a:solidFill>
                <a:latin typeface="Open Sauce Bold"/>
                <a:ea typeface="Open Sauce Bold"/>
                <a:cs typeface="Open Sauce Bold"/>
                <a:sym typeface="Open Sauce Bold"/>
              </a:rPr>
              <a:t>TEŞEKKÜRLER</a:t>
            </a:r>
          </a:p>
        </p:txBody>
      </p:sp>
      <p:grpSp>
        <p:nvGrpSpPr>
          <p:cNvPr id="9" name="Group 9"/>
          <p:cNvGrpSpPr/>
          <p:nvPr/>
        </p:nvGrpSpPr>
        <p:grpSpPr>
          <a:xfrm>
            <a:off x="15811589" y="8007246"/>
            <a:ext cx="4201427" cy="420142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AEEA00"/>
              </a:solidFill>
              <a:prstDash val="solid"/>
              <a:miter/>
            </a:ln>
          </p:spPr>
          <p:txBody>
            <a:bodyPr/>
            <a:lstStyle/>
            <a:p>
              <a:endParaRPr lang="tr-TR"/>
            </a:p>
          </p:txBody>
        </p:sp>
        <p:sp>
          <p:nvSpPr>
            <p:cNvPr id="11" name="TextBox 1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2" name="Group 12"/>
          <p:cNvGrpSpPr/>
          <p:nvPr/>
        </p:nvGrpSpPr>
        <p:grpSpPr>
          <a:xfrm>
            <a:off x="-1868494" y="-2100713"/>
            <a:ext cx="4201427" cy="420142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AEEA00"/>
              </a:solidFill>
              <a:prstDash val="solid"/>
              <a:miter/>
            </a:ln>
          </p:spPr>
          <p:txBody>
            <a:bodyPr/>
            <a:lstStyle/>
            <a:p>
              <a:endParaRPr lang="tr-T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5" name="Group 15"/>
          <p:cNvGrpSpPr/>
          <p:nvPr/>
        </p:nvGrpSpPr>
        <p:grpSpPr>
          <a:xfrm>
            <a:off x="16067950" y="6633635"/>
            <a:ext cx="762083" cy="76208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cap="sq">
              <a:noFill/>
              <a:prstDash val="solid"/>
              <a:miter/>
            </a:ln>
          </p:spPr>
          <p:txBody>
            <a:bodyPr/>
            <a:lstStyle/>
            <a:p>
              <a:endParaRPr lang="tr-TR"/>
            </a:p>
          </p:txBody>
        </p:sp>
        <p:sp>
          <p:nvSpPr>
            <p:cNvPr id="17" name="TextBox 1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8" name="Group 18"/>
          <p:cNvGrpSpPr/>
          <p:nvPr/>
        </p:nvGrpSpPr>
        <p:grpSpPr>
          <a:xfrm>
            <a:off x="-575233" y="9258300"/>
            <a:ext cx="1614906" cy="161490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cap="sq">
              <a:noFill/>
              <a:prstDash val="solid"/>
              <a:miter/>
            </a:ln>
          </p:spPr>
          <p:txBody>
            <a:bodyPr/>
            <a:lstStyle/>
            <a:p>
              <a:endParaRPr lang="tr-TR"/>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21" name="Sağ Ok 20">
            <a:extLst>
              <a:ext uri="{FF2B5EF4-FFF2-40B4-BE49-F238E27FC236}">
                <a16:creationId xmlns:a16="http://schemas.microsoft.com/office/drawing/2014/main" id="{A3B14B39-56AC-D945-A450-CADFD5F0DB78}"/>
              </a:ext>
            </a:extLst>
          </p:cNvPr>
          <p:cNvSpPr/>
          <p:nvPr/>
        </p:nvSpPr>
        <p:spPr>
          <a:xfrm>
            <a:off x="3352800" y="8648700"/>
            <a:ext cx="3429000" cy="914400"/>
          </a:xfrm>
          <a:prstGeom prst="rightArrow">
            <a:avLst/>
          </a:prstGeom>
          <a:solidFill>
            <a:srgbClr val="168C84"/>
          </a:solidFill>
          <a:ln>
            <a:solidFill>
              <a:srgbClr val="1278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İLETİŞİM</a:t>
            </a:r>
          </a:p>
        </p:txBody>
      </p:sp>
      <p:sp>
        <p:nvSpPr>
          <p:cNvPr id="22" name="Dikdörtgen 21">
            <a:extLst>
              <a:ext uri="{FF2B5EF4-FFF2-40B4-BE49-F238E27FC236}">
                <a16:creationId xmlns:a16="http://schemas.microsoft.com/office/drawing/2014/main" id="{6C1882AC-6695-9367-5A96-80FDDF4D54AE}"/>
              </a:ext>
            </a:extLst>
          </p:cNvPr>
          <p:cNvSpPr/>
          <p:nvPr/>
        </p:nvSpPr>
        <p:spPr>
          <a:xfrm>
            <a:off x="7543800" y="8183798"/>
            <a:ext cx="5105400" cy="1836502"/>
          </a:xfrm>
          <a:prstGeom prst="rect">
            <a:avLst/>
          </a:prstGeom>
          <a:solidFill>
            <a:srgbClr val="15857D"/>
          </a:solidFill>
          <a:ln>
            <a:solidFill>
              <a:srgbClr val="199F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Ogr.koor@mku.edu.tr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436</Words>
  <Application>Microsoft Office PowerPoint</Application>
  <PresentationFormat>Özel</PresentationFormat>
  <Paragraphs>53</Paragraphs>
  <Slides>8</Slides>
  <Notes>4</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8</vt:i4>
      </vt:variant>
    </vt:vector>
  </HeadingPairs>
  <TitlesOfParts>
    <vt:vector size="14" baseType="lpstr">
      <vt:lpstr>Arial</vt:lpstr>
      <vt:lpstr>Open Sauce</vt:lpstr>
      <vt:lpstr>Open Sauce Bold</vt:lpstr>
      <vt:lpstr>Calibri</vt:lpstr>
      <vt:lpstr>Open Sauce Heavy</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Hatay Mustafa KemL</dc:title>
  <dc:creator>aytac gul</dc:creator>
  <cp:lastModifiedBy>Mustafa Ercelik</cp:lastModifiedBy>
  <cp:revision>9</cp:revision>
  <dcterms:created xsi:type="dcterms:W3CDTF">2006-08-16T00:00:00Z</dcterms:created>
  <dcterms:modified xsi:type="dcterms:W3CDTF">2025-10-27T18:56:43Z</dcterms:modified>
  <dc:identifier>DAGktNyQQyo</dc:identifier>
</cp:coreProperties>
</file>